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56"/>
  </p:notesMasterIdLst>
  <p:sldIdLst>
    <p:sldId id="257" r:id="rId3"/>
    <p:sldId id="258" r:id="rId4"/>
    <p:sldId id="308" r:id="rId5"/>
    <p:sldId id="309" r:id="rId6"/>
    <p:sldId id="311" r:id="rId7"/>
    <p:sldId id="310" r:id="rId8"/>
    <p:sldId id="312" r:id="rId9"/>
    <p:sldId id="313" r:id="rId10"/>
    <p:sldId id="350" r:id="rId11"/>
    <p:sldId id="349" r:id="rId12"/>
    <p:sldId id="314" r:id="rId13"/>
    <p:sldId id="351" r:id="rId14"/>
    <p:sldId id="352" r:id="rId15"/>
    <p:sldId id="315" r:id="rId16"/>
    <p:sldId id="353" r:id="rId17"/>
    <p:sldId id="355" r:id="rId18"/>
    <p:sldId id="316" r:id="rId19"/>
    <p:sldId id="354" r:id="rId20"/>
    <p:sldId id="356" r:id="rId21"/>
    <p:sldId id="358" r:id="rId22"/>
    <p:sldId id="359" r:id="rId23"/>
    <p:sldId id="317" r:id="rId24"/>
    <p:sldId id="361" r:id="rId25"/>
    <p:sldId id="362" r:id="rId26"/>
    <p:sldId id="360" r:id="rId27"/>
    <p:sldId id="318" r:id="rId28"/>
    <p:sldId id="327" r:id="rId29"/>
    <p:sldId id="319" r:id="rId30"/>
    <p:sldId id="320" r:id="rId31"/>
    <p:sldId id="321" r:id="rId32"/>
    <p:sldId id="322" r:id="rId33"/>
    <p:sldId id="323" r:id="rId34"/>
    <p:sldId id="325" r:id="rId35"/>
    <p:sldId id="326" r:id="rId36"/>
    <p:sldId id="328" r:id="rId37"/>
    <p:sldId id="329" r:id="rId38"/>
    <p:sldId id="330" r:id="rId39"/>
    <p:sldId id="331" r:id="rId40"/>
    <p:sldId id="332" r:id="rId41"/>
    <p:sldId id="333" r:id="rId42"/>
    <p:sldId id="334" r:id="rId43"/>
    <p:sldId id="335" r:id="rId44"/>
    <p:sldId id="336" r:id="rId45"/>
    <p:sldId id="338" r:id="rId46"/>
    <p:sldId id="339" r:id="rId47"/>
    <p:sldId id="340" r:id="rId48"/>
    <p:sldId id="342" r:id="rId49"/>
    <p:sldId id="343" r:id="rId50"/>
    <p:sldId id="344" r:id="rId51"/>
    <p:sldId id="345" r:id="rId52"/>
    <p:sldId id="346" r:id="rId53"/>
    <p:sldId id="347" r:id="rId54"/>
    <p:sldId id="30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9" autoAdjust="0"/>
    <p:restoredTop sz="94374" autoAdjust="0"/>
  </p:normalViewPr>
  <p:slideViewPr>
    <p:cSldViewPr snapToGrid="0">
      <p:cViewPr>
        <p:scale>
          <a:sx n="72" d="100"/>
          <a:sy n="72" d="100"/>
        </p:scale>
        <p:origin x="-552" y="-19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C0E20-40F8-4998-B7B3-F463D02E3E48}" type="datetimeFigureOut">
              <a:rPr lang="en-IN" smtClean="0"/>
              <a:t>16-06-2021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CD145-F0FA-495E-99B4-7796B9BD6C78}" type="slidenum">
              <a:rPr lang="en-IN" smtClean="0"/>
              <a:t>‹#›</a:t>
            </a:fld>
            <a:endParaRPr lang="en-IN"/>
          </a:p>
        </p:txBody>
      </p:sp>
    </p:spTree>
    <p:extLst>
      <p:ext uri="{BB962C8B-B14F-4D97-AF65-F5344CB8AC3E}">
        <p14:creationId xmlns:p14="http://schemas.microsoft.com/office/powerpoint/2010/main" val="3084545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xmlns="" id="{BF75D85A-6C9D-4244-B066-29EC0CFBF9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1">
                <a:solidFill>
                  <a:schemeClr val="tx1"/>
                </a:solidFill>
                <a:latin typeface="Times New Roman" panose="02020603050405020304" pitchFamily="18" charset="0"/>
                <a:ea typeface="MS PGothic" panose="020B0600070205080204" pitchFamily="34" charset="-128"/>
              </a:defRPr>
            </a:lvl1pPr>
            <a:lvl2pPr marL="742950" indent="-285750" defTabSz="931863">
              <a:defRPr sz="2400" b="1">
                <a:solidFill>
                  <a:schemeClr val="tx1"/>
                </a:solidFill>
                <a:latin typeface="Times New Roman" panose="02020603050405020304" pitchFamily="18" charset="0"/>
                <a:ea typeface="MS PGothic" panose="020B0600070205080204" pitchFamily="34" charset="-128"/>
              </a:defRPr>
            </a:lvl2pPr>
            <a:lvl3pPr marL="1143000" indent="-228600" defTabSz="931863">
              <a:defRPr sz="2400" b="1">
                <a:solidFill>
                  <a:schemeClr val="tx1"/>
                </a:solidFill>
                <a:latin typeface="Times New Roman" panose="02020603050405020304" pitchFamily="18" charset="0"/>
                <a:ea typeface="MS PGothic" panose="020B0600070205080204" pitchFamily="34" charset="-128"/>
              </a:defRPr>
            </a:lvl3pPr>
            <a:lvl4pPr marL="1600200" indent="-228600" defTabSz="931863">
              <a:defRPr sz="2400" b="1">
                <a:solidFill>
                  <a:schemeClr val="tx1"/>
                </a:solidFill>
                <a:latin typeface="Times New Roman" panose="02020603050405020304" pitchFamily="18" charset="0"/>
                <a:ea typeface="MS PGothic" panose="020B0600070205080204" pitchFamily="34" charset="-128"/>
              </a:defRPr>
            </a:lvl4pPr>
            <a:lvl5pPr marL="2057400" indent="-228600" defTabSz="931863">
              <a:defRPr sz="2400" b="1">
                <a:solidFill>
                  <a:schemeClr val="tx1"/>
                </a:solidFill>
                <a:latin typeface="Times New Roman" panose="02020603050405020304" pitchFamily="18" charset="0"/>
                <a:ea typeface="MS PGothic" panose="020B0600070205080204" pitchFamily="34" charset="-128"/>
              </a:defRPr>
            </a:lvl5pPr>
            <a:lvl6pPr marL="25146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F669DC18-10DC-4F66-BFD6-47063CE24445}" type="slidenum">
              <a:rPr kumimoji="0" lang="da-DK"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1863" rtl="0" eaLnBrk="0" fontAlgn="base" latinLnBrk="0" hangingPunct="0">
                <a:lnSpc>
                  <a:spcPct val="100000"/>
                </a:lnSpc>
                <a:spcBef>
                  <a:spcPct val="0"/>
                </a:spcBef>
                <a:spcAft>
                  <a:spcPct val="0"/>
                </a:spcAft>
                <a:buClrTx/>
                <a:buSzTx/>
                <a:buFontTx/>
                <a:buNone/>
                <a:tabLst/>
                <a:defRPr/>
              </a:pPr>
              <a:t>1</a:t>
            </a:fld>
            <a:endParaRPr kumimoji="0" lang="da-DK" altLang="en-US" sz="1200" b="1"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xmlns="" id="{D215BD42-A5EE-43B9-B6F6-D714BABC8A33}"/>
              </a:ext>
            </a:extLst>
          </p:cNvPr>
          <p:cNvSpPr>
            <a:spLocks noGrp="1" noRot="1" noChangeAspect="1" noChangeArrowheads="1" noTextEdit="1"/>
          </p:cNvSpPr>
          <p:nvPr>
            <p:ph type="sldImg"/>
          </p:nvPr>
        </p:nvSpPr>
        <p:spPr>
          <a:xfrm>
            <a:off x="685800" y="1143000"/>
            <a:ext cx="5486400" cy="3086100"/>
          </a:xfrm>
          <a:ln/>
        </p:spPr>
      </p:sp>
      <p:sp>
        <p:nvSpPr>
          <p:cNvPr id="38916" name="Rectangle 3">
            <a:extLst>
              <a:ext uri="{FF2B5EF4-FFF2-40B4-BE49-F238E27FC236}">
                <a16:creationId xmlns:a16="http://schemas.microsoft.com/office/drawing/2014/main" xmlns="" id="{067DC460-D77E-41EF-8E73-9DE2AEB674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6680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8CD145-F0FA-495E-99B4-7796B9BD6C78}" type="slidenum">
              <a:rPr lang="en-IN" smtClean="0"/>
              <a:t>18</a:t>
            </a:fld>
            <a:endParaRPr lang="en-IN"/>
          </a:p>
        </p:txBody>
      </p:sp>
    </p:spTree>
    <p:extLst>
      <p:ext uri="{BB962C8B-B14F-4D97-AF65-F5344CB8AC3E}">
        <p14:creationId xmlns:p14="http://schemas.microsoft.com/office/powerpoint/2010/main" val="426329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a:prstGeom prst="rect">
            <a:avLst/>
          </a:prstGeom>
        </p:spPr>
        <p:txBody>
          <a:bodyPr/>
          <a:lstStyle/>
          <a:p>
            <a:r>
              <a:rPr lang="en-US"/>
              <a:t>Click to edit Master title style</a:t>
            </a:r>
            <a:endParaRPr lang="da-DK"/>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Tree>
    <p:extLst>
      <p:ext uri="{BB962C8B-B14F-4D97-AF65-F5344CB8AC3E}">
        <p14:creationId xmlns:p14="http://schemas.microsoft.com/office/powerpoint/2010/main" val="19484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Vertical Text Placeholder 2"/>
          <p:cNvSpPr>
            <a:spLocks noGrp="1"/>
          </p:cNvSpPr>
          <p:nvPr>
            <p:ph type="body" orient="vert" idx="1"/>
          </p:nvPr>
        </p:nvSpPr>
        <p:spPr>
          <a:xfrm>
            <a:off x="914400" y="2362200"/>
            <a:ext cx="8839200" cy="3124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757123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3000" y="762000"/>
            <a:ext cx="2616200" cy="4724400"/>
          </a:xfrm>
          <a:prstGeom prst="rect">
            <a:avLst/>
          </a:prstGeo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914400" y="762000"/>
            <a:ext cx="7645400" cy="4724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891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7" y="214314"/>
            <a:ext cx="10390716" cy="14620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FA4760F-6929-4EAF-8A27-CEB82F80E87A}"/>
              </a:ext>
            </a:extLst>
          </p:cNvPr>
          <p:cNvSpPr>
            <a:spLocks noGrp="1"/>
          </p:cNvSpPr>
          <p:nvPr>
            <p:ph type="dt" sz="half" idx="10"/>
          </p:nvPr>
        </p:nvSpPr>
        <p:spPr>
          <a:xfrm>
            <a:off x="1549400" y="6243638"/>
            <a:ext cx="2540000" cy="457200"/>
          </a:xfrm>
          <a:prstGeom prst="rect">
            <a:avLst/>
          </a:prstGeom>
        </p:spPr>
        <p:txBody>
          <a:bodyPr/>
          <a:lstStyle>
            <a:lvl1pPr>
              <a:defRPr/>
            </a:lvl1pPr>
          </a:lstStyle>
          <a:p>
            <a:pPr>
              <a:defRPr/>
            </a:pPr>
            <a:endParaRPr lang="en-AU"/>
          </a:p>
        </p:txBody>
      </p:sp>
      <p:sp>
        <p:nvSpPr>
          <p:cNvPr id="6" name="Footer Placeholder 5">
            <a:extLst>
              <a:ext uri="{FF2B5EF4-FFF2-40B4-BE49-F238E27FC236}">
                <a16:creationId xmlns:a16="http://schemas.microsoft.com/office/drawing/2014/main" xmlns="" id="{49EBC7E5-2A3F-4505-8A80-E90A55DE91DB}"/>
              </a:ext>
            </a:extLst>
          </p:cNvPr>
          <p:cNvSpPr>
            <a:spLocks noGrp="1"/>
          </p:cNvSpPr>
          <p:nvPr>
            <p:ph type="ftr" sz="quarter" idx="11"/>
          </p:nvPr>
        </p:nvSpPr>
        <p:spPr>
          <a:xfrm>
            <a:off x="4876800" y="6243638"/>
            <a:ext cx="3860800" cy="457200"/>
          </a:xfrm>
          <a:prstGeom prst="rect">
            <a:avLst/>
          </a:prstGeom>
        </p:spPr>
        <p:txBody>
          <a:bodyPr/>
          <a:lstStyle>
            <a:lvl1pPr>
              <a:defRPr/>
            </a:lvl1pPr>
          </a:lstStyle>
          <a:p>
            <a:pPr>
              <a:defRPr/>
            </a:pPr>
            <a:endParaRPr lang="en-AU"/>
          </a:p>
        </p:txBody>
      </p:sp>
      <p:sp>
        <p:nvSpPr>
          <p:cNvPr id="7" name="Slide Number Placeholder 6">
            <a:extLst>
              <a:ext uri="{FF2B5EF4-FFF2-40B4-BE49-F238E27FC236}">
                <a16:creationId xmlns:a16="http://schemas.microsoft.com/office/drawing/2014/main" xmlns="" id="{86A3BBC0-E460-496D-9834-DDD66E2B1207}"/>
              </a:ext>
            </a:extLst>
          </p:cNvPr>
          <p:cNvSpPr>
            <a:spLocks noGrp="1"/>
          </p:cNvSpPr>
          <p:nvPr>
            <p:ph type="sldNum" sz="quarter" idx="12"/>
          </p:nvPr>
        </p:nvSpPr>
        <p:spPr>
          <a:xfrm>
            <a:off x="9389533" y="6243638"/>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51F91634-CFD4-4533-90E0-8B29B4CF87FD}" type="slidenum">
              <a:rPr lang="en-AU" altLang="en-US"/>
              <a:pPr/>
              <a:t>‹#›</a:t>
            </a:fld>
            <a:endParaRPr lang="en-AU" altLang="en-US"/>
          </a:p>
        </p:txBody>
      </p:sp>
    </p:spTree>
    <p:extLst>
      <p:ext uri="{BB962C8B-B14F-4D97-AF65-F5344CB8AC3E}">
        <p14:creationId xmlns:p14="http://schemas.microsoft.com/office/powerpoint/2010/main" val="1138827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da-DK"/>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Tree>
    <p:extLst>
      <p:ext uri="{BB962C8B-B14F-4D97-AF65-F5344CB8AC3E}">
        <p14:creationId xmlns:p14="http://schemas.microsoft.com/office/powerpoint/2010/main" val="3375829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Content Placeholder 2"/>
          <p:cNvSpPr>
            <a:spLocks noGrp="1"/>
          </p:cNvSpPr>
          <p:nvPr>
            <p:ph idx="1"/>
          </p:nvPr>
        </p:nvSpPr>
        <p:spPr>
          <a:xfrm>
            <a:off x="914400" y="2362200"/>
            <a:ext cx="8839200" cy="3124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635230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da-DK"/>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01951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Content Placeholder 2"/>
          <p:cNvSpPr>
            <a:spLocks noGrp="1"/>
          </p:cNvSpPr>
          <p:nvPr>
            <p:ph sz="half" idx="1"/>
          </p:nvPr>
        </p:nvSpPr>
        <p:spPr>
          <a:xfrm>
            <a:off x="914400" y="2362200"/>
            <a:ext cx="43180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5435600" y="2362200"/>
            <a:ext cx="43180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420760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da-DK"/>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345369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Tree>
    <p:extLst>
      <p:ext uri="{BB962C8B-B14F-4D97-AF65-F5344CB8AC3E}">
        <p14:creationId xmlns:p14="http://schemas.microsoft.com/office/powerpoint/2010/main" val="2417555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20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Content Placeholder 2"/>
          <p:cNvSpPr>
            <a:spLocks noGrp="1"/>
          </p:cNvSpPr>
          <p:nvPr>
            <p:ph idx="1"/>
          </p:nvPr>
        </p:nvSpPr>
        <p:spPr>
          <a:xfrm>
            <a:off x="914400" y="2362200"/>
            <a:ext cx="8839200" cy="3124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490080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endParaRPr lang="da-DK"/>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63144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da-DK"/>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003604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Vertical Text Placeholder 2"/>
          <p:cNvSpPr>
            <a:spLocks noGrp="1"/>
          </p:cNvSpPr>
          <p:nvPr>
            <p:ph type="body" orient="vert" idx="1"/>
          </p:nvPr>
        </p:nvSpPr>
        <p:spPr>
          <a:xfrm>
            <a:off x="914400" y="2362200"/>
            <a:ext cx="8839200" cy="3124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708764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3000" y="762000"/>
            <a:ext cx="2616200" cy="4724400"/>
          </a:xfrm>
          <a:prstGeom prst="rect">
            <a:avLst/>
          </a:prstGeo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914400" y="762000"/>
            <a:ext cx="7645400" cy="4724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1125263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a:prstGeom prst="rect">
            <a:avLst/>
          </a:prstGeom>
        </p:spPr>
        <p:txBody>
          <a:bodyPr anchor="t"/>
          <a:lstStyle>
            <a:lvl1pPr algn="l">
              <a:defRPr sz="4000" b="1" cap="all"/>
            </a:lvl1pPr>
          </a:lstStyle>
          <a:p>
            <a:r>
              <a:rPr lang="en-US"/>
              <a:t>Click to edit Master title style</a:t>
            </a:r>
            <a:endParaRPr lang="da-DK"/>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49181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Content Placeholder 2"/>
          <p:cNvSpPr>
            <a:spLocks noGrp="1"/>
          </p:cNvSpPr>
          <p:nvPr>
            <p:ph sz="half" idx="1"/>
          </p:nvPr>
        </p:nvSpPr>
        <p:spPr>
          <a:xfrm>
            <a:off x="914400" y="2362200"/>
            <a:ext cx="43180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5435600" y="2362200"/>
            <a:ext cx="43180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1443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da-DK"/>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6193370"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1723163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Tree>
    <p:extLst>
      <p:ext uri="{BB962C8B-B14F-4D97-AF65-F5344CB8AC3E}">
        <p14:creationId xmlns:p14="http://schemas.microsoft.com/office/powerpoint/2010/main" val="810873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57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2000" b="1"/>
            </a:lvl1pPr>
          </a:lstStyle>
          <a:p>
            <a:r>
              <a:rPr lang="en-US"/>
              <a:t>Click to edit Master title style</a:t>
            </a:r>
            <a:endParaRPr lang="da-DK"/>
          </a:p>
        </p:txBody>
      </p:sp>
      <p:sp>
        <p:nvSpPr>
          <p:cNvPr id="3" name="Content Placeholder 2"/>
          <p:cNvSpPr>
            <a:spLocks noGrp="1"/>
          </p:cNvSpPr>
          <p:nvPr>
            <p:ph idx="1"/>
          </p:nvPr>
        </p:nvSpPr>
        <p:spPr>
          <a:xfrm>
            <a:off x="4766733" y="273055"/>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54401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da-DK"/>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57389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5">
            <a:extLst>
              <a:ext uri="{FF2B5EF4-FFF2-40B4-BE49-F238E27FC236}">
                <a16:creationId xmlns:a16="http://schemas.microsoft.com/office/drawing/2014/main" xmlns="" id="{3C222801-A99C-42FF-AA93-BE0BF023635F}"/>
              </a:ext>
            </a:extLst>
          </p:cNvPr>
          <p:cNvSpPr txBox="1">
            <a:spLocks noChangeArrowheads="1"/>
          </p:cNvSpPr>
          <p:nvPr/>
        </p:nvSpPr>
        <p:spPr bwMode="auto">
          <a:xfrm>
            <a:off x="609600" y="6400800"/>
            <a:ext cx="1261533" cy="228600"/>
          </a:xfrm>
          <a:prstGeom prst="rect">
            <a:avLst/>
          </a:prstGeom>
          <a:noFill/>
          <a:ln>
            <a:noFill/>
          </a:ln>
          <a:extLst/>
        </p:spPr>
        <p:txBody>
          <a:bodyPr>
            <a:spAutoFit/>
          </a:bodyP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spcBef>
                <a:spcPct val="50000"/>
              </a:spcBef>
              <a:defRPr/>
            </a:pPr>
            <a:fld id="{2EF09B32-439D-4645-BF50-9113890C07F7}" type="datetime1">
              <a:rPr lang="da-DK" altLang="en-US" sz="900" b="0" smtClean="0">
                <a:solidFill>
                  <a:srgbClr val="CCCCCC"/>
                </a:solidFill>
                <a:latin typeface="Frutiger 57Cn" pitchFamily="34" charset="0"/>
              </a:rPr>
              <a:pPr>
                <a:spcBef>
                  <a:spcPct val="50000"/>
                </a:spcBef>
                <a:defRPr/>
              </a:pPr>
              <a:t>16-06-2021</a:t>
            </a:fld>
            <a:endParaRPr lang="da-DK" altLang="en-US" sz="900" b="0">
              <a:solidFill>
                <a:srgbClr val="CCCCCC"/>
              </a:solidFill>
              <a:latin typeface="Frutiger 57Cn" pitchFamily="34" charset="0"/>
            </a:endParaRPr>
          </a:p>
        </p:txBody>
      </p:sp>
      <p:sp>
        <p:nvSpPr>
          <p:cNvPr id="1027" name="Text Box 26">
            <a:extLst>
              <a:ext uri="{FF2B5EF4-FFF2-40B4-BE49-F238E27FC236}">
                <a16:creationId xmlns:a16="http://schemas.microsoft.com/office/drawing/2014/main" xmlns="" id="{82671EB1-526A-4CCE-AA37-ECD677F86980}"/>
              </a:ext>
            </a:extLst>
          </p:cNvPr>
          <p:cNvSpPr txBox="1">
            <a:spLocks noChangeArrowheads="1"/>
          </p:cNvSpPr>
          <p:nvPr/>
        </p:nvSpPr>
        <p:spPr bwMode="auto">
          <a:xfrm>
            <a:off x="10566400" y="6400800"/>
            <a:ext cx="1016000" cy="228600"/>
          </a:xfrm>
          <a:prstGeom prst="rect">
            <a:avLst/>
          </a:prstGeom>
          <a:noFill/>
          <a:ln w="9525">
            <a:noFill/>
            <a:miter lim="800000"/>
            <a:headEnd/>
            <a:tailEnd/>
          </a:ln>
        </p:spPr>
        <p:txBody>
          <a:bodyPr>
            <a:spAutoFit/>
          </a:bodyP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r">
              <a:spcBef>
                <a:spcPct val="50000"/>
              </a:spcBef>
            </a:pPr>
            <a:r>
              <a:rPr lang="da-DK" altLang="en-US" sz="900" b="0">
                <a:solidFill>
                  <a:srgbClr val="CCCCCC"/>
                </a:solidFill>
                <a:latin typeface="Frutiger 57Cn" pitchFamily="34" charset="0"/>
              </a:rPr>
              <a:t>Side </a:t>
            </a:r>
            <a:fld id="{3AF4EB77-48CA-4115-97C2-5BA957E7CE45}" type="slidenum">
              <a:rPr lang="da-DK" altLang="en-US" sz="900" b="0">
                <a:solidFill>
                  <a:srgbClr val="CCCCCC"/>
                </a:solidFill>
                <a:latin typeface="Frutiger 57Cn" pitchFamily="34" charset="0"/>
              </a:rPr>
              <a:pPr algn="r">
                <a:spcBef>
                  <a:spcPct val="50000"/>
                </a:spcBef>
              </a:pPr>
              <a:t>‹#›</a:t>
            </a:fld>
            <a:endParaRPr lang="da-DK" altLang="en-US" sz="900" b="0">
              <a:solidFill>
                <a:srgbClr val="CCCCCC"/>
              </a:solidFill>
              <a:latin typeface="Frutiger 57Cn" pitchFamily="34" charset="0"/>
            </a:endParaRPr>
          </a:p>
        </p:txBody>
      </p:sp>
      <p:sp>
        <p:nvSpPr>
          <p:cNvPr id="1028" name="TextBox 9">
            <a:extLst>
              <a:ext uri="{FF2B5EF4-FFF2-40B4-BE49-F238E27FC236}">
                <a16:creationId xmlns:a16="http://schemas.microsoft.com/office/drawing/2014/main" xmlns="" id="{C4176CD0-792C-4502-A2DB-C80C591786BD}"/>
              </a:ext>
            </a:extLst>
          </p:cNvPr>
          <p:cNvSpPr txBox="1">
            <a:spLocks noChangeArrowheads="1"/>
          </p:cNvSpPr>
          <p:nvPr userDrawn="1"/>
        </p:nvSpPr>
        <p:spPr bwMode="auto">
          <a:xfrm>
            <a:off x="4381503" y="0"/>
            <a:ext cx="7810500" cy="369888"/>
          </a:xfrm>
          <a:prstGeom prst="rect">
            <a:avLst/>
          </a:prstGeom>
          <a:noFill/>
          <a:ln>
            <a:noFill/>
          </a:ln>
          <a:extLst/>
        </p:spPr>
        <p:txBody>
          <a:bodyPr>
            <a:spAutoFit/>
          </a:bodyPr>
          <a:lstStyle>
            <a:lvl1pPr>
              <a:defRPr sz="2400" b="1">
                <a:solidFill>
                  <a:schemeClr val="tx1"/>
                </a:solidFill>
                <a:latin typeface="Times New Roman" pitchFamily="18" charset="0"/>
                <a:ea typeface="MS PGothic" pitchFamily="34" charset="-128"/>
              </a:defRPr>
            </a:lvl1pPr>
            <a:lvl2pPr marL="742950" indent="-285750">
              <a:defRPr sz="2400" b="1">
                <a:solidFill>
                  <a:schemeClr val="tx1"/>
                </a:solidFill>
                <a:latin typeface="Times New Roman" pitchFamily="18" charset="0"/>
                <a:ea typeface="MS PGothic" pitchFamily="34" charset="-128"/>
              </a:defRPr>
            </a:lvl2pPr>
            <a:lvl3pPr marL="1143000" indent="-228600">
              <a:defRPr sz="2400" b="1">
                <a:solidFill>
                  <a:schemeClr val="tx1"/>
                </a:solidFill>
                <a:latin typeface="Times New Roman" pitchFamily="18" charset="0"/>
                <a:ea typeface="MS PGothic" pitchFamily="34" charset="-128"/>
              </a:defRPr>
            </a:lvl3pPr>
            <a:lvl4pPr marL="1600200" indent="-228600">
              <a:defRPr sz="2400" b="1">
                <a:solidFill>
                  <a:schemeClr val="tx1"/>
                </a:solidFill>
                <a:latin typeface="Times New Roman" pitchFamily="18" charset="0"/>
                <a:ea typeface="MS PGothic" pitchFamily="34" charset="-128"/>
              </a:defRPr>
            </a:lvl4pPr>
            <a:lvl5pPr marL="2057400" indent="-228600">
              <a:defRPr sz="2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9pPr>
          </a:lstStyle>
          <a:p>
            <a:pPr>
              <a:defRPr/>
            </a:pPr>
            <a:r>
              <a:rPr lang="en-US" altLang="en-US" sz="1800" i="1" dirty="0"/>
              <a:t>Madan Mohan Malaviya Univ. of Technology, Gorakhpur</a:t>
            </a:r>
          </a:p>
        </p:txBody>
      </p:sp>
      <p:cxnSp>
        <p:nvCxnSpPr>
          <p:cNvPr id="1029" name="Straight Connector 8">
            <a:extLst>
              <a:ext uri="{FF2B5EF4-FFF2-40B4-BE49-F238E27FC236}">
                <a16:creationId xmlns:a16="http://schemas.microsoft.com/office/drawing/2014/main" xmlns="" id="{A7FA5739-C17F-49A6-9C16-CDF21F175DFA}"/>
              </a:ext>
            </a:extLst>
          </p:cNvPr>
          <p:cNvCxnSpPr>
            <a:cxnSpLocks noChangeShapeType="1"/>
          </p:cNvCxnSpPr>
          <p:nvPr userDrawn="1"/>
        </p:nvCxnSpPr>
        <p:spPr bwMode="auto">
          <a:xfrm>
            <a:off x="1143003" y="357193"/>
            <a:ext cx="10858500" cy="158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cxnSp>
      <p:cxnSp>
        <p:nvCxnSpPr>
          <p:cNvPr id="1030" name="Straight Connector 11">
            <a:extLst>
              <a:ext uri="{FF2B5EF4-FFF2-40B4-BE49-F238E27FC236}">
                <a16:creationId xmlns:a16="http://schemas.microsoft.com/office/drawing/2014/main" xmlns="" id="{5834993C-1D89-43A4-B1FA-F9A2A7F28918}"/>
              </a:ext>
            </a:extLst>
          </p:cNvPr>
          <p:cNvCxnSpPr>
            <a:cxnSpLocks noChangeShapeType="1"/>
          </p:cNvCxnSpPr>
          <p:nvPr userDrawn="1"/>
        </p:nvCxnSpPr>
        <p:spPr bwMode="auto">
          <a:xfrm>
            <a:off x="0" y="6357943"/>
            <a:ext cx="12192000" cy="15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cxnSp>
      <p:pic>
        <p:nvPicPr>
          <p:cNvPr id="1031" name="Picture 1">
            <a:extLst>
              <a:ext uri="{FF2B5EF4-FFF2-40B4-BE49-F238E27FC236}">
                <a16:creationId xmlns:a16="http://schemas.microsoft.com/office/drawing/2014/main" xmlns="" id="{2950F9EB-63B1-4FBC-8E64-9A84AF743C76}"/>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 y="-30163"/>
            <a:ext cx="1200151" cy="103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993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rtl="0" eaLnBrk="0" fontAlgn="base" hangingPunct="0">
        <a:spcBef>
          <a:spcPct val="0"/>
        </a:spcBef>
        <a:spcAft>
          <a:spcPct val="0"/>
        </a:spcAft>
        <a:defRPr sz="2800" b="1">
          <a:solidFill>
            <a:srgbClr val="990000"/>
          </a:solidFill>
          <a:latin typeface="+mj-lt"/>
          <a:ea typeface="MS PGothic" pitchFamily="34" charset="-128"/>
          <a:cs typeface="+mj-cs"/>
        </a:defRPr>
      </a:lvl1pPr>
      <a:lvl2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2pPr>
      <a:lvl3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3pPr>
      <a:lvl4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4pPr>
      <a:lvl5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5pPr>
      <a:lvl6pPr marL="457200" algn="l" rtl="0" eaLnBrk="0" fontAlgn="base" hangingPunct="0">
        <a:spcBef>
          <a:spcPct val="0"/>
        </a:spcBef>
        <a:spcAft>
          <a:spcPct val="0"/>
        </a:spcAft>
        <a:defRPr sz="2800" b="1">
          <a:solidFill>
            <a:srgbClr val="990000"/>
          </a:solidFill>
          <a:latin typeface="Frutiger 57Cn" pitchFamily="34" charset="0"/>
        </a:defRPr>
      </a:lvl6pPr>
      <a:lvl7pPr marL="914400" algn="l" rtl="0" eaLnBrk="0" fontAlgn="base" hangingPunct="0">
        <a:spcBef>
          <a:spcPct val="0"/>
        </a:spcBef>
        <a:spcAft>
          <a:spcPct val="0"/>
        </a:spcAft>
        <a:defRPr sz="2800" b="1">
          <a:solidFill>
            <a:srgbClr val="990000"/>
          </a:solidFill>
          <a:latin typeface="Frutiger 57Cn" pitchFamily="34" charset="0"/>
        </a:defRPr>
      </a:lvl7pPr>
      <a:lvl8pPr marL="1371600" algn="l" rtl="0" eaLnBrk="0" fontAlgn="base" hangingPunct="0">
        <a:spcBef>
          <a:spcPct val="0"/>
        </a:spcBef>
        <a:spcAft>
          <a:spcPct val="0"/>
        </a:spcAft>
        <a:defRPr sz="2800" b="1">
          <a:solidFill>
            <a:srgbClr val="990000"/>
          </a:solidFill>
          <a:latin typeface="Frutiger 57Cn" pitchFamily="34" charset="0"/>
        </a:defRPr>
      </a:lvl8pPr>
      <a:lvl9pPr marL="1828800" algn="l" rtl="0" eaLnBrk="0" fontAlgn="base" hangingPunct="0">
        <a:spcBef>
          <a:spcPct val="0"/>
        </a:spcBef>
        <a:spcAft>
          <a:spcPct val="0"/>
        </a:spcAft>
        <a:defRPr sz="2800" b="1">
          <a:solidFill>
            <a:srgbClr val="990000"/>
          </a:solidFill>
          <a:latin typeface="Frutiger 57Cn" pitchFamily="34" charset="0"/>
        </a:defRPr>
      </a:lvl9pPr>
    </p:titleStyle>
    <p:bodyStyle>
      <a:lvl1pPr marL="342900" indent="-342900" algn="l" rtl="0" eaLnBrk="0" fontAlgn="base" hangingPunct="0">
        <a:spcBef>
          <a:spcPct val="30000"/>
        </a:spcBef>
        <a:spcAft>
          <a:spcPct val="0"/>
        </a:spcAft>
        <a:buChar char="•"/>
        <a:defRPr sz="20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16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5">
            <a:extLst>
              <a:ext uri="{FF2B5EF4-FFF2-40B4-BE49-F238E27FC236}">
                <a16:creationId xmlns:a16="http://schemas.microsoft.com/office/drawing/2014/main" xmlns="" id="{1C02B2B6-2EFD-4E55-8B76-B5C1EF0089AB}"/>
              </a:ext>
            </a:extLst>
          </p:cNvPr>
          <p:cNvSpPr txBox="1">
            <a:spLocks noChangeArrowheads="1"/>
          </p:cNvSpPr>
          <p:nvPr/>
        </p:nvSpPr>
        <p:spPr bwMode="auto">
          <a:xfrm>
            <a:off x="609600" y="6400800"/>
            <a:ext cx="126153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defRPr/>
            </a:pPr>
            <a:fld id="{2EF09B32-439D-4645-BF50-9113890C07F7}" type="datetime1">
              <a:rPr lang="da-DK" altLang="en-US" sz="900" b="0" smtClean="0">
                <a:solidFill>
                  <a:srgbClr val="CCCCCC"/>
                </a:solidFill>
                <a:latin typeface="Frutiger 57Cn" pitchFamily="34" charset="0"/>
              </a:rPr>
              <a:pPr eaLnBrk="0" fontAlgn="base" hangingPunct="0">
                <a:spcBef>
                  <a:spcPct val="50000"/>
                </a:spcBef>
                <a:spcAft>
                  <a:spcPct val="0"/>
                </a:spcAft>
                <a:defRPr/>
              </a:pPr>
              <a:t>16-06-2021</a:t>
            </a:fld>
            <a:endParaRPr lang="da-DK" altLang="en-US" sz="900" b="0">
              <a:solidFill>
                <a:srgbClr val="CCCCCC"/>
              </a:solidFill>
              <a:latin typeface="Frutiger 57Cn" pitchFamily="34" charset="0"/>
            </a:endParaRPr>
          </a:p>
        </p:txBody>
      </p:sp>
      <p:sp>
        <p:nvSpPr>
          <p:cNvPr id="1027" name="Text Box 26">
            <a:extLst>
              <a:ext uri="{FF2B5EF4-FFF2-40B4-BE49-F238E27FC236}">
                <a16:creationId xmlns:a16="http://schemas.microsoft.com/office/drawing/2014/main" xmlns="" id="{1BBC5AB8-117E-411F-AFF0-61D9CABEFA01}"/>
              </a:ext>
            </a:extLst>
          </p:cNvPr>
          <p:cNvSpPr txBox="1">
            <a:spLocks noChangeArrowheads="1"/>
          </p:cNvSpPr>
          <p:nvPr/>
        </p:nvSpPr>
        <p:spPr bwMode="auto">
          <a:xfrm>
            <a:off x="10566400" y="6400800"/>
            <a:ext cx="1016000" cy="228600"/>
          </a:xfrm>
          <a:prstGeom prst="rect">
            <a:avLst/>
          </a:prstGeom>
          <a:noFill/>
          <a:ln w="9525">
            <a:noFill/>
            <a:miter lim="800000"/>
            <a:headEnd/>
            <a:tailEnd/>
          </a:ln>
        </p:spPr>
        <p:txBody>
          <a:bodyPr>
            <a:spAutoFit/>
          </a:bodyPr>
          <a:lstStyle>
            <a:lvl1pPr>
              <a:defRPr sz="2400" b="1">
                <a:solidFill>
                  <a:schemeClr val="tx1"/>
                </a:solidFill>
                <a:latin typeface="Times New Roman" pitchFamily="18" charset="0"/>
                <a:ea typeface="MS PGothic" pitchFamily="34" charset="-128"/>
              </a:defRPr>
            </a:lvl1pPr>
            <a:lvl2pPr marL="742950" indent="-285750">
              <a:defRPr sz="2400" b="1">
                <a:solidFill>
                  <a:schemeClr val="tx1"/>
                </a:solidFill>
                <a:latin typeface="Times New Roman" pitchFamily="18" charset="0"/>
                <a:ea typeface="MS PGothic" pitchFamily="34" charset="-128"/>
              </a:defRPr>
            </a:lvl2pPr>
            <a:lvl3pPr marL="1143000" indent="-228600">
              <a:defRPr sz="2400" b="1">
                <a:solidFill>
                  <a:schemeClr val="tx1"/>
                </a:solidFill>
                <a:latin typeface="Times New Roman" pitchFamily="18" charset="0"/>
                <a:ea typeface="MS PGothic" pitchFamily="34" charset="-128"/>
              </a:defRPr>
            </a:lvl3pPr>
            <a:lvl4pPr marL="1600200" indent="-228600">
              <a:defRPr sz="2400" b="1">
                <a:solidFill>
                  <a:schemeClr val="tx1"/>
                </a:solidFill>
                <a:latin typeface="Times New Roman" pitchFamily="18" charset="0"/>
                <a:ea typeface="MS PGothic" pitchFamily="34" charset="-128"/>
              </a:defRPr>
            </a:lvl4pPr>
            <a:lvl5pPr marL="2057400" indent="-228600">
              <a:defRPr sz="2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9pPr>
          </a:lstStyle>
          <a:p>
            <a:pPr algn="r" eaLnBrk="0" fontAlgn="base" hangingPunct="0">
              <a:spcBef>
                <a:spcPct val="50000"/>
              </a:spcBef>
              <a:spcAft>
                <a:spcPct val="0"/>
              </a:spcAft>
            </a:pPr>
            <a:r>
              <a:rPr lang="da-DK" altLang="en-US" sz="900" b="0">
                <a:solidFill>
                  <a:srgbClr val="CCCCCC"/>
                </a:solidFill>
                <a:latin typeface="Frutiger 57Cn" pitchFamily="34" charset="0"/>
              </a:rPr>
              <a:t>Side </a:t>
            </a:r>
            <a:fld id="{44150A59-5D9E-4F73-BB3E-2E3232CE3180}" type="slidenum">
              <a:rPr lang="da-DK" altLang="en-US" sz="900" b="0" smtClean="0">
                <a:solidFill>
                  <a:srgbClr val="CCCCCC"/>
                </a:solidFill>
                <a:latin typeface="Frutiger 57Cn" pitchFamily="34" charset="0"/>
              </a:rPr>
              <a:pPr algn="r" eaLnBrk="0" fontAlgn="base" hangingPunct="0">
                <a:spcBef>
                  <a:spcPct val="50000"/>
                </a:spcBef>
                <a:spcAft>
                  <a:spcPct val="0"/>
                </a:spcAft>
              </a:pPr>
              <a:t>‹#›</a:t>
            </a:fld>
            <a:endParaRPr lang="da-DK" altLang="en-US" sz="900" b="0">
              <a:solidFill>
                <a:srgbClr val="CCCCCC"/>
              </a:solidFill>
              <a:latin typeface="Frutiger 57Cn" pitchFamily="34" charset="0"/>
            </a:endParaRPr>
          </a:p>
        </p:txBody>
      </p:sp>
      <p:sp>
        <p:nvSpPr>
          <p:cNvPr id="1028" name="TextBox 9">
            <a:extLst>
              <a:ext uri="{FF2B5EF4-FFF2-40B4-BE49-F238E27FC236}">
                <a16:creationId xmlns:a16="http://schemas.microsoft.com/office/drawing/2014/main" xmlns="" id="{096AA1F1-202B-47F8-9D71-402EB9BDD2EA}"/>
              </a:ext>
            </a:extLst>
          </p:cNvPr>
          <p:cNvSpPr txBox="1">
            <a:spLocks noChangeArrowheads="1"/>
          </p:cNvSpPr>
          <p:nvPr userDrawn="1"/>
        </p:nvSpPr>
        <p:spPr bwMode="auto">
          <a:xfrm>
            <a:off x="4381501" y="0"/>
            <a:ext cx="7810500" cy="369888"/>
          </a:xfrm>
          <a:prstGeom prst="rect">
            <a:avLst/>
          </a:prstGeom>
          <a:noFill/>
          <a:ln>
            <a:noFill/>
          </a:ln>
          <a:extLst/>
        </p:spPr>
        <p:txBody>
          <a:bodyPr>
            <a:spAutoFit/>
          </a:bodyPr>
          <a:lstStyle>
            <a:lvl1pPr>
              <a:defRPr sz="2400" b="1">
                <a:solidFill>
                  <a:schemeClr val="tx1"/>
                </a:solidFill>
                <a:latin typeface="Times New Roman" pitchFamily="18" charset="0"/>
                <a:ea typeface="MS PGothic" pitchFamily="34" charset="-128"/>
              </a:defRPr>
            </a:lvl1pPr>
            <a:lvl2pPr marL="742950" indent="-285750">
              <a:defRPr sz="2400" b="1">
                <a:solidFill>
                  <a:schemeClr val="tx1"/>
                </a:solidFill>
                <a:latin typeface="Times New Roman" pitchFamily="18" charset="0"/>
                <a:ea typeface="MS PGothic" pitchFamily="34" charset="-128"/>
              </a:defRPr>
            </a:lvl2pPr>
            <a:lvl3pPr marL="1143000" indent="-228600">
              <a:defRPr sz="2400" b="1">
                <a:solidFill>
                  <a:schemeClr val="tx1"/>
                </a:solidFill>
                <a:latin typeface="Times New Roman" pitchFamily="18" charset="0"/>
                <a:ea typeface="MS PGothic" pitchFamily="34" charset="-128"/>
              </a:defRPr>
            </a:lvl3pPr>
            <a:lvl4pPr marL="1600200" indent="-228600">
              <a:defRPr sz="2400" b="1">
                <a:solidFill>
                  <a:schemeClr val="tx1"/>
                </a:solidFill>
                <a:latin typeface="Times New Roman" pitchFamily="18" charset="0"/>
                <a:ea typeface="MS PGothic" pitchFamily="34" charset="-128"/>
              </a:defRPr>
            </a:lvl4pPr>
            <a:lvl5pPr marL="2057400" indent="-228600">
              <a:defRPr sz="2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9pPr>
          </a:lstStyle>
          <a:p>
            <a:pPr eaLnBrk="0" fontAlgn="base" hangingPunct="0">
              <a:spcBef>
                <a:spcPct val="0"/>
              </a:spcBef>
              <a:spcAft>
                <a:spcPct val="0"/>
              </a:spcAft>
              <a:defRPr/>
            </a:pPr>
            <a:r>
              <a:rPr lang="en-US" altLang="en-US" sz="1800" i="1" dirty="0">
                <a:solidFill>
                  <a:prstClr val="black"/>
                </a:solidFill>
              </a:rPr>
              <a:t>Madan Mohan Malaviya Univ. of Technology, Gorakhpur</a:t>
            </a:r>
          </a:p>
        </p:txBody>
      </p:sp>
      <p:cxnSp>
        <p:nvCxnSpPr>
          <p:cNvPr id="1029" name="Straight Connector 8"/>
          <p:cNvCxnSpPr>
            <a:cxnSpLocks noChangeShapeType="1"/>
          </p:cNvCxnSpPr>
          <p:nvPr userDrawn="1"/>
        </p:nvCxnSpPr>
        <p:spPr bwMode="auto">
          <a:xfrm>
            <a:off x="1143001" y="357189"/>
            <a:ext cx="10858500" cy="158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cxnSp>
      <p:cxnSp>
        <p:nvCxnSpPr>
          <p:cNvPr id="1030" name="Straight Connector 11"/>
          <p:cNvCxnSpPr>
            <a:cxnSpLocks noChangeShapeType="1"/>
          </p:cNvCxnSpPr>
          <p:nvPr userDrawn="1"/>
        </p:nvCxnSpPr>
        <p:spPr bwMode="auto">
          <a:xfrm>
            <a:off x="0" y="6357939"/>
            <a:ext cx="12192000" cy="15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cxnSp>
      <p:pic>
        <p:nvPicPr>
          <p:cNvPr id="1031"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30163"/>
            <a:ext cx="1200151" cy="103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1608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p:txStyles>
    <p:titleStyle>
      <a:lvl1pPr algn="l" rtl="0" eaLnBrk="0" fontAlgn="base" hangingPunct="0">
        <a:spcBef>
          <a:spcPct val="0"/>
        </a:spcBef>
        <a:spcAft>
          <a:spcPct val="0"/>
        </a:spcAft>
        <a:defRPr sz="2800" b="1">
          <a:solidFill>
            <a:srgbClr val="990000"/>
          </a:solidFill>
          <a:latin typeface="+mj-lt"/>
          <a:ea typeface="MS PGothic" pitchFamily="34" charset="-128"/>
          <a:cs typeface="+mj-cs"/>
        </a:defRPr>
      </a:lvl1pPr>
      <a:lvl2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2pPr>
      <a:lvl3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3pPr>
      <a:lvl4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4pPr>
      <a:lvl5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5pPr>
      <a:lvl6pPr marL="457200" algn="l" rtl="0" eaLnBrk="0" fontAlgn="base" hangingPunct="0">
        <a:spcBef>
          <a:spcPct val="0"/>
        </a:spcBef>
        <a:spcAft>
          <a:spcPct val="0"/>
        </a:spcAft>
        <a:defRPr sz="2800" b="1">
          <a:solidFill>
            <a:srgbClr val="990000"/>
          </a:solidFill>
          <a:latin typeface="Frutiger 57Cn" pitchFamily="34" charset="0"/>
        </a:defRPr>
      </a:lvl6pPr>
      <a:lvl7pPr marL="914400" algn="l" rtl="0" eaLnBrk="0" fontAlgn="base" hangingPunct="0">
        <a:spcBef>
          <a:spcPct val="0"/>
        </a:spcBef>
        <a:spcAft>
          <a:spcPct val="0"/>
        </a:spcAft>
        <a:defRPr sz="2800" b="1">
          <a:solidFill>
            <a:srgbClr val="990000"/>
          </a:solidFill>
          <a:latin typeface="Frutiger 57Cn" pitchFamily="34" charset="0"/>
        </a:defRPr>
      </a:lvl7pPr>
      <a:lvl8pPr marL="1371600" algn="l" rtl="0" eaLnBrk="0" fontAlgn="base" hangingPunct="0">
        <a:spcBef>
          <a:spcPct val="0"/>
        </a:spcBef>
        <a:spcAft>
          <a:spcPct val="0"/>
        </a:spcAft>
        <a:defRPr sz="2800" b="1">
          <a:solidFill>
            <a:srgbClr val="990000"/>
          </a:solidFill>
          <a:latin typeface="Frutiger 57Cn" pitchFamily="34" charset="0"/>
        </a:defRPr>
      </a:lvl8pPr>
      <a:lvl9pPr marL="1828800" algn="l" rtl="0" eaLnBrk="0" fontAlgn="base" hangingPunct="0">
        <a:spcBef>
          <a:spcPct val="0"/>
        </a:spcBef>
        <a:spcAft>
          <a:spcPct val="0"/>
        </a:spcAft>
        <a:defRPr sz="2800" b="1">
          <a:solidFill>
            <a:srgbClr val="990000"/>
          </a:solidFill>
          <a:latin typeface="Frutiger 57Cn" pitchFamily="34" charset="0"/>
        </a:defRPr>
      </a:lvl9pPr>
    </p:titleStyle>
    <p:bodyStyle>
      <a:lvl1pPr marL="342900" indent="-342900" algn="l" rtl="0" eaLnBrk="0" fontAlgn="base" hangingPunct="0">
        <a:spcBef>
          <a:spcPct val="30000"/>
        </a:spcBef>
        <a:spcAft>
          <a:spcPct val="0"/>
        </a:spcAft>
        <a:buChar char="•"/>
        <a:defRPr sz="20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16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a:extLst>
              <a:ext uri="{FF2B5EF4-FFF2-40B4-BE49-F238E27FC236}">
                <a16:creationId xmlns:a16="http://schemas.microsoft.com/office/drawing/2014/main" xmlns="" id="{AABDF155-1B2C-4EE0-9F2A-D0F692DF073B}"/>
              </a:ext>
            </a:extLst>
          </p:cNvPr>
          <p:cNvSpPr>
            <a:spLocks noChangeArrowheads="1"/>
          </p:cNvSpPr>
          <p:nvPr/>
        </p:nvSpPr>
        <p:spPr bwMode="auto">
          <a:xfrm>
            <a:off x="2215594" y="4611549"/>
            <a:ext cx="8032751"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pPr>
            <a:r>
              <a:rPr lang="en-US" altLang="en-US" sz="2800" i="1" dirty="0" smtClean="0"/>
              <a:t>Department </a:t>
            </a:r>
            <a:r>
              <a:rPr lang="en-US" altLang="en-US" sz="2800" i="1" dirty="0"/>
              <a:t>of Information Technology &amp; Computer Application, Madan Mohan Malaviya University of Technology </a:t>
            </a:r>
          </a:p>
          <a:p>
            <a:pPr algn="ctr" eaLnBrk="0" fontAlgn="base" hangingPunct="0">
              <a:spcBef>
                <a:spcPct val="0"/>
              </a:spcBef>
              <a:spcAft>
                <a:spcPct val="0"/>
              </a:spcAft>
            </a:pPr>
            <a:r>
              <a:rPr lang="en-US" altLang="en-US" sz="2800" i="1" dirty="0"/>
              <a:t>Gorakhpur-273010,India</a:t>
            </a:r>
          </a:p>
          <a:p>
            <a:pPr algn="ctr" eaLnBrk="0" fontAlgn="base" hangingPunct="0">
              <a:spcBef>
                <a:spcPct val="0"/>
              </a:spcBef>
              <a:spcAft>
                <a:spcPct val="0"/>
              </a:spcAft>
            </a:pPr>
            <a:endParaRPr lang="en-US" altLang="en-US" sz="2000" i="1" dirty="0">
              <a:solidFill>
                <a:srgbClr val="F66E13"/>
              </a:solidFill>
            </a:endParaRPr>
          </a:p>
        </p:txBody>
      </p:sp>
      <p:sp>
        <p:nvSpPr>
          <p:cNvPr id="6" name="Content Placeholder 9">
            <a:extLst>
              <a:ext uri="{FF2B5EF4-FFF2-40B4-BE49-F238E27FC236}">
                <a16:creationId xmlns:a16="http://schemas.microsoft.com/office/drawing/2014/main" xmlns="" id="{2D16825D-443A-426D-9E29-5AF7831C91C4}"/>
              </a:ext>
            </a:extLst>
          </p:cNvPr>
          <p:cNvSpPr txBox="1">
            <a:spLocks/>
          </p:cNvSpPr>
          <p:nvPr/>
        </p:nvSpPr>
        <p:spPr bwMode="auto">
          <a:xfrm>
            <a:off x="1710074" y="324608"/>
            <a:ext cx="9043792" cy="1106627"/>
          </a:xfrm>
          <a:prstGeom prst="rect">
            <a:avLst/>
          </a:prstGeom>
          <a:noFill/>
          <a:ln w="9525">
            <a:noFill/>
            <a:miter lim="800000"/>
            <a:headEnd/>
            <a:tailEnd/>
          </a:ln>
        </p:spPr>
        <p:txBody>
          <a:bodyPr/>
          <a:lstStyle/>
          <a:p>
            <a:pPr algn="ctr" eaLnBrk="0" fontAlgn="base" hangingPunct="0">
              <a:spcBef>
                <a:spcPct val="0"/>
              </a:spcBef>
              <a:spcAft>
                <a:spcPct val="0"/>
              </a:spcAft>
              <a:defRPr/>
            </a:pPr>
            <a:r>
              <a:rPr lang="en-US" sz="3200" b="1" kern="0" dirty="0" smtClean="0">
                <a:latin typeface="Times New Roman" pitchFamily="18" charset="0"/>
                <a:ea typeface="MS PGothic" pitchFamily="34" charset="-128"/>
                <a:cs typeface="Times New Roman" pitchFamily="18" charset="0"/>
              </a:rPr>
              <a:t>Operating </a:t>
            </a:r>
            <a:r>
              <a:rPr lang="en-US" sz="3200" b="1" kern="0" dirty="0">
                <a:latin typeface="Times New Roman" pitchFamily="18" charset="0"/>
                <a:ea typeface="MS PGothic" pitchFamily="34" charset="-128"/>
                <a:cs typeface="Times New Roman" pitchFamily="18" charset="0"/>
              </a:rPr>
              <a:t>System Concepts (MCA-204)</a:t>
            </a:r>
            <a:br>
              <a:rPr lang="en-US" sz="3200" b="1" kern="0" dirty="0">
                <a:latin typeface="Times New Roman" pitchFamily="18" charset="0"/>
                <a:ea typeface="MS PGothic" pitchFamily="34" charset="-128"/>
                <a:cs typeface="Times New Roman" pitchFamily="18" charset="0"/>
              </a:rPr>
            </a:br>
            <a:r>
              <a:rPr lang="en-US" sz="3200" b="1" kern="0" dirty="0">
                <a:latin typeface="Times New Roman" pitchFamily="18" charset="0"/>
                <a:ea typeface="MS PGothic" pitchFamily="34" charset="-128"/>
                <a:cs typeface="Times New Roman" pitchFamily="18" charset="0"/>
              </a:rPr>
              <a:t>Unit </a:t>
            </a:r>
            <a:r>
              <a:rPr lang="en-US" sz="3200" b="1" kern="0" dirty="0" smtClean="0">
                <a:latin typeface="Times New Roman" pitchFamily="18" charset="0"/>
                <a:ea typeface="MS PGothic" pitchFamily="34" charset="-128"/>
                <a:cs typeface="Times New Roman" pitchFamily="18" charset="0"/>
              </a:rPr>
              <a:t>2</a:t>
            </a:r>
            <a:endParaRPr lang="en-US" sz="3200" b="1" kern="0" dirty="0">
              <a:latin typeface="Times New Roman" pitchFamily="18" charset="0"/>
              <a:ea typeface="MS PGothic" pitchFamily="34" charset="-128"/>
              <a:cs typeface="Times New Roman" pitchFamily="18" charset="0"/>
            </a:endParaRPr>
          </a:p>
        </p:txBody>
      </p:sp>
      <p:pic>
        <p:nvPicPr>
          <p:cNvPr id="15365" name="Picture 3">
            <a:extLst>
              <a:ext uri="{FF2B5EF4-FFF2-40B4-BE49-F238E27FC236}">
                <a16:creationId xmlns:a16="http://schemas.microsoft.com/office/drawing/2014/main" xmlns="" id="{A5DC609F-A6AD-4727-8884-EC341F2EF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394" y="1640095"/>
            <a:ext cx="2089151" cy="206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766" y="3707434"/>
            <a:ext cx="2493963"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804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6277" y="450573"/>
            <a:ext cx="9369287" cy="5724939"/>
          </a:xfrm>
        </p:spPr>
        <p:txBody>
          <a:bodyPr/>
          <a:lstStyle/>
          <a:p>
            <a:pPr marL="0" indent="0">
              <a:buNone/>
            </a:pPr>
            <a:r>
              <a:rPr lang="en-US" sz="2200" b="1" dirty="0" smtClean="0">
                <a:latin typeface="Times New Roman" panose="02020603050405020304" pitchFamily="18" charset="0"/>
                <a:cs typeface="Times New Roman" panose="02020603050405020304" pitchFamily="18" charset="0"/>
              </a:rPr>
              <a:t>Example 2:</a:t>
            </a: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r>
              <a:rPr lang="en-US" sz="2200" b="1" dirty="0" smtClean="0">
                <a:latin typeface="Times New Roman" panose="02020603050405020304" pitchFamily="18" charset="0"/>
                <a:cs typeface="Times New Roman" panose="02020603050405020304" pitchFamily="18" charset="0"/>
              </a:rPr>
              <a:t>Example 3:</a:t>
            </a:r>
            <a:endParaRPr lang="en-US" sz="2200"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4530688"/>
              </p:ext>
            </p:extLst>
          </p:nvPr>
        </p:nvGraphicFramePr>
        <p:xfrm>
          <a:off x="3551583" y="600396"/>
          <a:ext cx="6679095" cy="2560320"/>
        </p:xfrm>
        <a:graphic>
          <a:graphicData uri="http://schemas.openxmlformats.org/drawingml/2006/table">
            <a:tbl>
              <a:tblPr firstRow="1" bandRow="1">
                <a:tableStyleId>{5C22544A-7EE6-4342-B048-85BDC9FD1C3A}</a:tableStyleId>
              </a:tblPr>
              <a:tblGrid>
                <a:gridCol w="2226365"/>
                <a:gridCol w="2226365"/>
                <a:gridCol w="2226365"/>
              </a:tblGrid>
              <a:tr h="370840">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Burst Time</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31444835"/>
              </p:ext>
            </p:extLst>
          </p:nvPr>
        </p:nvGraphicFramePr>
        <p:xfrm>
          <a:off x="3869636" y="3992953"/>
          <a:ext cx="6599583" cy="1706880"/>
        </p:xfrm>
        <a:graphic>
          <a:graphicData uri="http://schemas.openxmlformats.org/drawingml/2006/table">
            <a:tbl>
              <a:tblPr firstRow="1" bandRow="1">
                <a:tableStyleId>{5C22544A-7EE6-4342-B048-85BDC9FD1C3A}</a:tableStyleId>
              </a:tblPr>
              <a:tblGrid>
                <a:gridCol w="2199861"/>
                <a:gridCol w="2199861"/>
                <a:gridCol w="2199861"/>
              </a:tblGrid>
              <a:tr h="370840">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 Burst Time</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18</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7</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10</a:t>
                      </a:r>
                      <a:endParaRPr lang="en-US" sz="22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65723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499" y="1180461"/>
            <a:ext cx="4613449"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Shortest Job First </a:t>
            </a:r>
            <a:r>
              <a:rPr lang="en-US" dirty="0" smtClean="0">
                <a:solidFill>
                  <a:schemeClr val="tx1"/>
                </a:solidFill>
                <a:latin typeface="Times New Roman" panose="02020603050405020304" pitchFamily="18" charset="0"/>
                <a:cs typeface="Times New Roman" panose="02020603050405020304" pitchFamily="18" charset="0"/>
              </a:rPr>
              <a:t>(SJF)</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25217" y="1987827"/>
            <a:ext cx="9250018" cy="3352799"/>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This is also known as shortest job </a:t>
            </a:r>
            <a:r>
              <a:rPr lang="en-US" sz="2200" dirty="0" smtClean="0">
                <a:latin typeface="Times New Roman" panose="02020603050405020304" pitchFamily="18" charset="0"/>
                <a:cs typeface="Times New Roman" panose="02020603050405020304" pitchFamily="18" charset="0"/>
              </a:rPr>
              <a:t>next, </a:t>
            </a:r>
            <a:r>
              <a:rPr lang="en-US" sz="2200" dirty="0">
                <a:latin typeface="Times New Roman" panose="02020603050405020304" pitchFamily="18" charset="0"/>
                <a:cs typeface="Times New Roman" panose="02020603050405020304" pitchFamily="18" charset="0"/>
              </a:rPr>
              <a:t>or </a:t>
            </a:r>
            <a:r>
              <a:rPr lang="en-US" sz="2200" dirty="0" smtClean="0">
                <a:latin typeface="Times New Roman" panose="02020603050405020304" pitchFamily="18" charset="0"/>
                <a:cs typeface="Times New Roman" panose="02020603050405020304" pitchFamily="18" charset="0"/>
              </a:rPr>
              <a:t>SJN.</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This is a non-preemptive, pre-emptive scheduling algorithm</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Best approach to minimize waiting time</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Easy to implement in Batch systems where required CPU time is known in advance</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Impossible to implement in interactive systems where required CPU time is not known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processer should know in advance how much time process will take</a:t>
            </a:r>
            <a:r>
              <a:rPr lang="en-US" dirty="0"/>
              <a:t>.</a:t>
            </a:r>
          </a:p>
        </p:txBody>
      </p:sp>
    </p:spTree>
    <p:extLst>
      <p:ext uri="{BB962C8B-B14F-4D97-AF65-F5344CB8AC3E}">
        <p14:creationId xmlns:p14="http://schemas.microsoft.com/office/powerpoint/2010/main" val="2592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995735" y="-1100209"/>
            <a:ext cx="6319801" cy="9263272"/>
          </a:xfrm>
        </p:spPr>
      </p:pic>
    </p:spTree>
    <p:extLst>
      <p:ext uri="{BB962C8B-B14F-4D97-AF65-F5344CB8AC3E}">
        <p14:creationId xmlns:p14="http://schemas.microsoft.com/office/powerpoint/2010/main" val="2446381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5461" y="437322"/>
            <a:ext cx="8839200" cy="5844208"/>
          </a:xfrm>
        </p:spPr>
        <p:txBody>
          <a:bodyPr/>
          <a:lstStyle/>
          <a:p>
            <a:pPr marL="0" indent="0">
              <a:buNone/>
            </a:pPr>
            <a:r>
              <a:rPr lang="en-US" sz="2200" b="1" dirty="0" smtClean="0">
                <a:latin typeface="Times New Roman" panose="02020603050405020304" pitchFamily="18" charset="0"/>
                <a:cs typeface="Times New Roman" panose="02020603050405020304" pitchFamily="18" charset="0"/>
              </a:rPr>
              <a:t>Example 2:</a:t>
            </a: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r>
              <a:rPr lang="en-US" sz="2200" b="1" dirty="0" smtClean="0">
                <a:latin typeface="Times New Roman" panose="02020603050405020304" pitchFamily="18" charset="0"/>
                <a:cs typeface="Times New Roman" panose="02020603050405020304" pitchFamily="18" charset="0"/>
              </a:rPr>
              <a:t>Example 3:  </a:t>
            </a:r>
            <a:endParaRPr lang="en-US" sz="2200"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22583607"/>
              </p:ext>
            </p:extLst>
          </p:nvPr>
        </p:nvGraphicFramePr>
        <p:xfrm>
          <a:off x="3445566" y="573892"/>
          <a:ext cx="6506817" cy="2133600"/>
        </p:xfrm>
        <a:graphic>
          <a:graphicData uri="http://schemas.openxmlformats.org/drawingml/2006/table">
            <a:tbl>
              <a:tblPr firstRow="1" bandRow="1">
                <a:tableStyleId>{5C22544A-7EE6-4342-B048-85BDC9FD1C3A}</a:tableStyleId>
              </a:tblPr>
              <a:tblGrid>
                <a:gridCol w="2168939"/>
                <a:gridCol w="2168939"/>
                <a:gridCol w="2168939"/>
              </a:tblGrid>
              <a:tr h="370840">
                <a:tc>
                  <a:txBody>
                    <a:bodyPr/>
                    <a:lstStyle/>
                    <a:p>
                      <a:pPr algn="ctr"/>
                      <a:r>
                        <a:rPr lang="en-US" sz="2200" b="1" dirty="0" smtClean="0">
                          <a:latin typeface="Times New Roman" panose="02020603050405020304" pitchFamily="18" charset="0"/>
                          <a:cs typeface="Times New Roman" panose="02020603050405020304" pitchFamily="18" charset="0"/>
                        </a:rPr>
                        <a:t>Process</a:t>
                      </a:r>
                      <a:endParaRPr lang="en-US" sz="2200" b="1" dirty="0">
                        <a:latin typeface="Times New Roman" panose="02020603050405020304" pitchFamily="18" charset="0"/>
                        <a:cs typeface="Times New Roman" panose="02020603050405020304" pitchFamily="18" charset="0"/>
                      </a:endParaRPr>
                    </a:p>
                  </a:txBody>
                  <a:tcPr/>
                </a:tc>
                <a:tc>
                  <a:txBody>
                    <a:bodyPr/>
                    <a:lstStyle/>
                    <a:p>
                      <a:pPr algn="ctr"/>
                      <a:r>
                        <a:rPr lang="en-US" sz="2200" b="1" dirty="0" smtClean="0">
                          <a:latin typeface="Times New Roman" panose="02020603050405020304" pitchFamily="18" charset="0"/>
                          <a:cs typeface="Times New Roman" panose="02020603050405020304" pitchFamily="18" charset="0"/>
                        </a:rPr>
                        <a:t>Arrival Time</a:t>
                      </a:r>
                      <a:endParaRPr lang="en-US" sz="2200" b="1" dirty="0">
                        <a:latin typeface="Times New Roman" panose="02020603050405020304" pitchFamily="18" charset="0"/>
                        <a:cs typeface="Times New Roman" panose="02020603050405020304" pitchFamily="18" charset="0"/>
                      </a:endParaRPr>
                    </a:p>
                  </a:txBody>
                  <a:tcPr/>
                </a:tc>
                <a:tc>
                  <a:txBody>
                    <a:bodyPr/>
                    <a:lstStyle/>
                    <a:p>
                      <a:pPr algn="ctr"/>
                      <a:r>
                        <a:rPr lang="en-US" sz="2200" b="1" dirty="0" smtClean="0">
                          <a:latin typeface="Times New Roman" panose="02020603050405020304" pitchFamily="18" charset="0"/>
                          <a:cs typeface="Times New Roman" panose="02020603050405020304" pitchFamily="18" charset="0"/>
                        </a:rPr>
                        <a:t>Burst Time</a:t>
                      </a:r>
                      <a:endParaRPr lang="en-US" sz="2200" b="1"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10</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65681938"/>
              </p:ext>
            </p:extLst>
          </p:nvPr>
        </p:nvGraphicFramePr>
        <p:xfrm>
          <a:off x="3472069" y="3608640"/>
          <a:ext cx="6573081" cy="2560320"/>
        </p:xfrm>
        <a:graphic>
          <a:graphicData uri="http://schemas.openxmlformats.org/drawingml/2006/table">
            <a:tbl>
              <a:tblPr firstRow="1" bandRow="1">
                <a:tableStyleId>{5C22544A-7EE6-4342-B048-85BDC9FD1C3A}</a:tableStyleId>
              </a:tblPr>
              <a:tblGrid>
                <a:gridCol w="2191027"/>
                <a:gridCol w="2191027"/>
                <a:gridCol w="2191027"/>
              </a:tblGrid>
              <a:tr h="370840">
                <a:tc>
                  <a:txBody>
                    <a:bodyPr/>
                    <a:lstStyle/>
                    <a:p>
                      <a:pPr algn="ctr"/>
                      <a:r>
                        <a:rPr lang="en-US" sz="2200" b="1" dirty="0" smtClean="0">
                          <a:latin typeface="Times New Roman" panose="02020603050405020304" pitchFamily="18" charset="0"/>
                          <a:cs typeface="Times New Roman" panose="02020603050405020304" pitchFamily="18" charset="0"/>
                        </a:rPr>
                        <a:t>Process</a:t>
                      </a:r>
                      <a:endParaRPr lang="en-US" sz="2200" b="1" dirty="0">
                        <a:latin typeface="Times New Roman" panose="02020603050405020304" pitchFamily="18" charset="0"/>
                        <a:cs typeface="Times New Roman" panose="02020603050405020304" pitchFamily="18" charset="0"/>
                      </a:endParaRPr>
                    </a:p>
                  </a:txBody>
                  <a:tcPr/>
                </a:tc>
                <a:tc>
                  <a:txBody>
                    <a:bodyPr/>
                    <a:lstStyle/>
                    <a:p>
                      <a:pPr algn="ctr"/>
                      <a:r>
                        <a:rPr lang="en-US" sz="2200" b="1" dirty="0" smtClean="0">
                          <a:latin typeface="Times New Roman" panose="02020603050405020304" pitchFamily="18" charset="0"/>
                          <a:cs typeface="Times New Roman" panose="02020603050405020304" pitchFamily="18" charset="0"/>
                        </a:rPr>
                        <a:t>Burst Time</a:t>
                      </a:r>
                      <a:endParaRPr lang="en-US" sz="2200" b="1" dirty="0">
                        <a:latin typeface="Times New Roman" panose="02020603050405020304" pitchFamily="18" charset="0"/>
                        <a:cs typeface="Times New Roman" panose="02020603050405020304" pitchFamily="18" charset="0"/>
                      </a:endParaRPr>
                    </a:p>
                  </a:txBody>
                  <a:tcPr/>
                </a:tc>
                <a:tc>
                  <a:txBody>
                    <a:bodyPr/>
                    <a:lstStyle/>
                    <a:p>
                      <a:pPr algn="ctr"/>
                      <a:r>
                        <a:rPr lang="en-US" sz="2200" b="1" dirty="0" smtClean="0">
                          <a:latin typeface="Times New Roman" panose="02020603050405020304" pitchFamily="18" charset="0"/>
                          <a:cs typeface="Times New Roman" panose="02020603050405020304" pitchFamily="18" charset="0"/>
                        </a:rPr>
                        <a:t>Arrival Time</a:t>
                      </a:r>
                      <a:endParaRPr lang="en-US" sz="2200" b="1"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9</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8</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7</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9</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208446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3768" y="981679"/>
            <a:ext cx="5355571"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Shortest Remaining Time</a:t>
            </a:r>
          </a:p>
        </p:txBody>
      </p:sp>
      <p:sp>
        <p:nvSpPr>
          <p:cNvPr id="3" name="Content Placeholder 2"/>
          <p:cNvSpPr>
            <a:spLocks noGrp="1"/>
          </p:cNvSpPr>
          <p:nvPr>
            <p:ph idx="1"/>
          </p:nvPr>
        </p:nvSpPr>
        <p:spPr>
          <a:xfrm>
            <a:off x="1603514" y="1845364"/>
            <a:ext cx="8839200" cy="3150705"/>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Shortest remaining time (SRT) is the preemptive version of the </a:t>
            </a:r>
            <a:r>
              <a:rPr lang="en-US" sz="2200" dirty="0" smtClean="0">
                <a:latin typeface="Times New Roman" panose="02020603050405020304" pitchFamily="18" charset="0"/>
                <a:cs typeface="Times New Roman" panose="02020603050405020304" pitchFamily="18" charset="0"/>
              </a:rPr>
              <a:t>SJF </a:t>
            </a:r>
            <a:r>
              <a:rPr lang="en-US" sz="2200" dirty="0">
                <a:latin typeface="Times New Roman" panose="02020603050405020304" pitchFamily="18" charset="0"/>
                <a:cs typeface="Times New Roman" panose="02020603050405020304" pitchFamily="18" charset="0"/>
              </a:rPr>
              <a:t>algorithm</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processor is allocated to the job closest to completion but it can be preempted by a newer ready job with shorter time to completion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Impossible to implement in interactive systems where required CPU time is not known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It is often used in batch environments where short jobs need to give preference.</a:t>
            </a:r>
          </a:p>
        </p:txBody>
      </p:sp>
    </p:spTree>
    <p:extLst>
      <p:ext uri="{BB962C8B-B14F-4D97-AF65-F5344CB8AC3E}">
        <p14:creationId xmlns:p14="http://schemas.microsoft.com/office/powerpoint/2010/main" val="3898776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044" y="277744"/>
            <a:ext cx="4200940" cy="6215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2852" y="304247"/>
            <a:ext cx="7076661" cy="6308587"/>
          </a:xfrm>
        </p:spPr>
      </p:pic>
    </p:spTree>
    <p:extLst>
      <p:ext uri="{BB962C8B-B14F-4D97-AF65-F5344CB8AC3E}">
        <p14:creationId xmlns:p14="http://schemas.microsoft.com/office/powerpoint/2010/main" val="3149492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5947" y="463825"/>
            <a:ext cx="9687339" cy="6175513"/>
          </a:xfrm>
        </p:spPr>
        <p:txBody>
          <a:bodyPr/>
          <a:lstStyle/>
          <a:p>
            <a:pPr marL="0" indent="0">
              <a:buNone/>
            </a:pPr>
            <a:r>
              <a:rPr lang="en-US" sz="2200" b="1" dirty="0" smtClean="0">
                <a:latin typeface="Times New Roman" panose="02020603050405020304" pitchFamily="18" charset="0"/>
                <a:cs typeface="Times New Roman" panose="02020603050405020304" pitchFamily="18" charset="0"/>
              </a:rPr>
              <a:t>Example 2:</a:t>
            </a: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r>
              <a:rPr lang="en-US" sz="2200" b="1" dirty="0" smtClean="0">
                <a:latin typeface="Times New Roman" panose="02020603050405020304" pitchFamily="18" charset="0"/>
                <a:cs typeface="Times New Roman" panose="02020603050405020304" pitchFamily="18" charset="0"/>
              </a:rPr>
              <a:t>Example 3:</a:t>
            </a:r>
            <a:endParaRPr lang="en-US" sz="2200"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843524"/>
              </p:ext>
            </p:extLst>
          </p:nvPr>
        </p:nvGraphicFramePr>
        <p:xfrm>
          <a:off x="2787374" y="587145"/>
          <a:ext cx="8127999" cy="29870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Burst Time</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P1</a:t>
                      </a: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7</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P6</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60580423"/>
              </p:ext>
            </p:extLst>
          </p:nvPr>
        </p:nvGraphicFramePr>
        <p:xfrm>
          <a:off x="3299790" y="3992953"/>
          <a:ext cx="7363791" cy="2560320"/>
        </p:xfrm>
        <a:graphic>
          <a:graphicData uri="http://schemas.openxmlformats.org/drawingml/2006/table">
            <a:tbl>
              <a:tblPr firstRow="1" bandRow="1">
                <a:tableStyleId>{5C22544A-7EE6-4342-B048-85BDC9FD1C3A}</a:tableStyleId>
              </a:tblPr>
              <a:tblGrid>
                <a:gridCol w="2454597"/>
                <a:gridCol w="2454597"/>
                <a:gridCol w="2454597"/>
              </a:tblGrid>
              <a:tr h="370840">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Burst Time</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432071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751" y="888913"/>
            <a:ext cx="4984510"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Priority Scheduling</a:t>
            </a:r>
            <a:r>
              <a:rPr lang="en-US" dirty="0"/>
              <a:t/>
            </a:r>
            <a:br>
              <a:rPr lang="en-US" dirty="0"/>
            </a:br>
            <a:endParaRPr lang="en-US" dirty="0"/>
          </a:p>
        </p:txBody>
      </p:sp>
      <p:sp>
        <p:nvSpPr>
          <p:cNvPr id="3" name="Content Placeholder 2"/>
          <p:cNvSpPr>
            <a:spLocks noGrp="1"/>
          </p:cNvSpPr>
          <p:nvPr>
            <p:ph idx="1"/>
          </p:nvPr>
        </p:nvSpPr>
        <p:spPr>
          <a:xfrm>
            <a:off x="1563757" y="1765852"/>
            <a:ext cx="8839200" cy="4012096"/>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Priority scheduling is a </a:t>
            </a:r>
            <a:r>
              <a:rPr lang="en-US" sz="2200" dirty="0" smtClean="0">
                <a:latin typeface="Times New Roman" panose="02020603050405020304" pitchFamily="18" charset="0"/>
                <a:cs typeface="Times New Roman" panose="02020603050405020304" pitchFamily="18" charset="0"/>
              </a:rPr>
              <a:t>non-preemptive </a:t>
            </a:r>
            <a:r>
              <a:rPr lang="en-US" sz="2200" smtClean="0">
                <a:latin typeface="Times New Roman" panose="02020603050405020304" pitchFamily="18" charset="0"/>
                <a:cs typeface="Times New Roman" panose="02020603050405020304" pitchFamily="18" charset="0"/>
              </a:rPr>
              <a:t>and preemptive </a:t>
            </a:r>
            <a:r>
              <a:rPr lang="en-US" sz="2200" dirty="0">
                <a:latin typeface="Times New Roman" panose="02020603050405020304" pitchFamily="18" charset="0"/>
                <a:cs typeface="Times New Roman" panose="02020603050405020304" pitchFamily="18" charset="0"/>
              </a:rPr>
              <a:t>algorithm and one of the most common scheduling algorithms in batch systems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Each process is assigned a priority. Process with highest priority is to be executed first and so on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Processes with same priority are executed on first come first served basis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Priority can be decided based on memory requirements, time requirements or any other resource requirement.</a:t>
            </a:r>
          </a:p>
        </p:txBody>
      </p:sp>
    </p:spTree>
    <p:extLst>
      <p:ext uri="{BB962C8B-B14F-4D97-AF65-F5344CB8AC3E}">
        <p14:creationId xmlns:p14="http://schemas.microsoft.com/office/powerpoint/2010/main" val="2749281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3096" y="251791"/>
            <a:ext cx="6120517" cy="6414051"/>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8122" y="291548"/>
            <a:ext cx="5216483" cy="6387548"/>
          </a:xfrm>
          <a:prstGeom prst="rect">
            <a:avLst/>
          </a:prstGeom>
        </p:spPr>
      </p:pic>
    </p:spTree>
    <p:extLst>
      <p:ext uri="{BB962C8B-B14F-4D97-AF65-F5344CB8AC3E}">
        <p14:creationId xmlns:p14="http://schemas.microsoft.com/office/powerpoint/2010/main" val="3651978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1722" y="556591"/>
            <a:ext cx="8971721" cy="5592418"/>
          </a:xfrm>
        </p:spPr>
        <p:txBody>
          <a:bodyPr/>
          <a:lstStyle/>
          <a:p>
            <a:pPr marL="0" indent="0">
              <a:buNone/>
            </a:pPr>
            <a:r>
              <a:rPr lang="en-US" sz="2200" b="1" dirty="0" smtClean="0">
                <a:latin typeface="Times New Roman" panose="02020603050405020304" pitchFamily="18" charset="0"/>
                <a:cs typeface="Times New Roman" panose="02020603050405020304" pitchFamily="18" charset="0"/>
              </a:rPr>
              <a:t>Example 2:</a:t>
            </a: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r>
              <a:rPr lang="en-US" sz="2200" b="1" dirty="0" smtClean="0">
                <a:latin typeface="Times New Roman" panose="02020603050405020304" pitchFamily="18" charset="0"/>
                <a:cs typeface="Times New Roman" panose="02020603050405020304" pitchFamily="18" charset="0"/>
              </a:rPr>
              <a:t>Example 3: </a:t>
            </a:r>
            <a:endParaRPr lang="en-US" sz="2200"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387605683"/>
              </p:ext>
            </p:extLst>
          </p:nvPr>
        </p:nvGraphicFramePr>
        <p:xfrm>
          <a:off x="3065669" y="666657"/>
          <a:ext cx="7907132" cy="2560320"/>
        </p:xfrm>
        <a:graphic>
          <a:graphicData uri="http://schemas.openxmlformats.org/drawingml/2006/table">
            <a:tbl>
              <a:tblPr firstRow="1" bandRow="1">
                <a:tableStyleId>{5C22544A-7EE6-4342-B048-85BDC9FD1C3A}</a:tableStyleId>
              </a:tblPr>
              <a:tblGrid>
                <a:gridCol w="1976783"/>
                <a:gridCol w="1976783"/>
                <a:gridCol w="1976783"/>
                <a:gridCol w="1976783"/>
              </a:tblGrid>
              <a:tr h="370840">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a:t>
                      </a:r>
                      <a:r>
                        <a:rPr lang="en-US" sz="2200" baseline="0" dirty="0" smtClean="0">
                          <a:latin typeface="Times New Roman" panose="02020603050405020304" pitchFamily="18" charset="0"/>
                          <a:cs typeface="Times New Roman" panose="02020603050405020304" pitchFamily="18" charset="0"/>
                        </a:rPr>
                        <a:t>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Burst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Priority</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28</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r>
              <a:tr h="394400">
                <a:tc>
                  <a:txBody>
                    <a:bodyPr/>
                    <a:lstStyle/>
                    <a:p>
                      <a:pPr algn="ctr"/>
                      <a:r>
                        <a:rPr lang="en-US" sz="2200" dirty="0" smtClean="0">
                          <a:latin typeface="Times New Roman" panose="02020603050405020304" pitchFamily="18" charset="0"/>
                          <a:cs typeface="Times New Roman" panose="02020603050405020304" pitchFamily="18" charset="0"/>
                        </a:rPr>
                        <a:t>P4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9</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16</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08052620"/>
              </p:ext>
            </p:extLst>
          </p:nvPr>
        </p:nvGraphicFramePr>
        <p:xfrm>
          <a:off x="3498573" y="3723861"/>
          <a:ext cx="6886713" cy="2895600"/>
        </p:xfrm>
        <a:graphic>
          <a:graphicData uri="http://schemas.openxmlformats.org/drawingml/2006/table">
            <a:tbl>
              <a:tblPr firstRow="1" bandRow="1">
                <a:tableStyleId>{5C22544A-7EE6-4342-B048-85BDC9FD1C3A}</a:tableStyleId>
              </a:tblPr>
              <a:tblGrid>
                <a:gridCol w="2295571"/>
                <a:gridCol w="2295571"/>
                <a:gridCol w="2295571"/>
              </a:tblGrid>
              <a:tr h="710754">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 / Burst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Priority</a:t>
                      </a:r>
                      <a:endParaRPr lang="en-US" sz="2200" dirty="0">
                        <a:latin typeface="Times New Roman" panose="02020603050405020304" pitchFamily="18" charset="0"/>
                        <a:cs typeface="Times New Roman" panose="02020603050405020304" pitchFamily="18" charset="0"/>
                      </a:endParaRPr>
                    </a:p>
                  </a:txBody>
                  <a:tcPr/>
                </a:tc>
              </a:tr>
              <a:tr h="398022">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r>
              <a:tr h="398022">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r>
              <a:tr h="398022">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r>
              <a:tr h="398022">
                <a:tc>
                  <a:txBody>
                    <a:bodyPr/>
                    <a:lstStyle/>
                    <a:p>
                      <a:pPr algn="ctr"/>
                      <a:r>
                        <a:rPr lang="en-US" sz="2200" dirty="0" smtClean="0">
                          <a:latin typeface="Times New Roman" panose="02020603050405020304" pitchFamily="18" charset="0"/>
                          <a:cs typeface="Times New Roman" panose="02020603050405020304" pitchFamily="18" charset="0"/>
                        </a:rPr>
                        <a:t>P4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r>
              <a:tr h="398022">
                <a:tc>
                  <a:txBody>
                    <a:bodyPr/>
                    <a:lstStyle/>
                    <a:p>
                      <a:pPr algn="ctr"/>
                      <a:r>
                        <a:rPr lang="en-US" sz="2200" dirty="0" smtClean="0">
                          <a:latin typeface="Times New Roman" panose="02020603050405020304" pitchFamily="18" charset="0"/>
                          <a:cs typeface="Times New Roman" panose="02020603050405020304" pitchFamily="18" charset="0"/>
                        </a:rPr>
                        <a:t>P5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968732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bwMode="auto">
          <a:xfrm>
            <a:off x="1537252" y="1417213"/>
            <a:ext cx="9144000" cy="37246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a:lnSpc>
                <a:spcPct val="90000"/>
              </a:lnSpc>
              <a:buNone/>
            </a:pPr>
            <a:r>
              <a:rPr lang="en-IN" sz="2400" dirty="0">
                <a:latin typeface="Times New Roman" panose="02020603050405020304" pitchFamily="18" charset="0"/>
                <a:cs typeface="Times New Roman" panose="02020603050405020304" pitchFamily="18" charset="0"/>
              </a:rPr>
              <a:t>Processor management: CPU scheduling – short-term, medium term and long term scheduling, non-preemptive </a:t>
            </a:r>
            <a:r>
              <a:rPr lang="en-IN" sz="2400" dirty="0" smtClean="0">
                <a:latin typeface="Times New Roman" panose="02020603050405020304" pitchFamily="18" charset="0"/>
                <a:cs typeface="Times New Roman" panose="02020603050405020304" pitchFamily="18" charset="0"/>
              </a:rPr>
              <a:t>and preemptive </a:t>
            </a:r>
            <a:r>
              <a:rPr lang="en-IN" sz="2400" dirty="0">
                <a:latin typeface="Times New Roman" panose="02020603050405020304" pitchFamily="18" charset="0"/>
                <a:cs typeface="Times New Roman" panose="02020603050405020304" pitchFamily="18" charset="0"/>
              </a:rPr>
              <a:t>algorithms, performance analysis of multiprogramming, multiprocessing and interactive </a:t>
            </a:r>
            <a:r>
              <a:rPr lang="en-IN" sz="2400" dirty="0" smtClean="0">
                <a:latin typeface="Times New Roman" panose="02020603050405020304" pitchFamily="18" charset="0"/>
                <a:cs typeface="Times New Roman" panose="02020603050405020304" pitchFamily="18" charset="0"/>
              </a:rPr>
              <a:t>systems, Concurrent </a:t>
            </a:r>
            <a:r>
              <a:rPr lang="en-IN" sz="2400" dirty="0">
                <a:latin typeface="Times New Roman" panose="02020603050405020304" pitchFamily="18" charset="0"/>
                <a:cs typeface="Times New Roman" panose="02020603050405020304" pitchFamily="18" charset="0"/>
              </a:rPr>
              <a:t>processes, precedence graphs, critical section problem, semaphores; Classical process, </a:t>
            </a:r>
            <a:r>
              <a:rPr lang="en-IN" sz="2400" dirty="0" smtClean="0">
                <a:latin typeface="Times New Roman" panose="02020603050405020304" pitchFamily="18" charset="0"/>
                <a:cs typeface="Times New Roman" panose="02020603050405020304" pitchFamily="18" charset="0"/>
              </a:rPr>
              <a:t>co-ordination problems</a:t>
            </a:r>
            <a:r>
              <a:rPr lang="en-IN" sz="2400" dirty="0">
                <a:latin typeface="Times New Roman" panose="02020603050405020304" pitchFamily="18" charset="0"/>
                <a:cs typeface="Times New Roman" panose="02020603050405020304" pitchFamily="18" charset="0"/>
              </a:rPr>
              <a:t>, Producer-consumer problem, Reader-writer problem, Dining philosophers problem, Barber’s </a:t>
            </a:r>
            <a:r>
              <a:rPr lang="en-IN" sz="2400" dirty="0" smtClean="0">
                <a:latin typeface="Times New Roman" panose="02020603050405020304" pitchFamily="18" charset="0"/>
                <a:cs typeface="Times New Roman" panose="02020603050405020304" pitchFamily="18" charset="0"/>
              </a:rPr>
              <a:t>shop problem</a:t>
            </a:r>
            <a:r>
              <a:rPr lang="en-IN" sz="2400" dirty="0">
                <a:latin typeface="Times New Roman" panose="02020603050405020304" pitchFamily="18" charset="0"/>
                <a:cs typeface="Times New Roman" panose="02020603050405020304" pitchFamily="18" charset="0"/>
              </a:rPr>
              <a:t>, Interprocess communication.</a:t>
            </a:r>
          </a:p>
          <a:p>
            <a:pPr>
              <a:lnSpc>
                <a:spcPct val="90000"/>
              </a:lnSpc>
              <a:buFont typeface="Wingdings" pitchFamily="2" charset="2"/>
              <a:buChar char="v"/>
            </a:pPr>
            <a:endParaRPr lang="en-IN" sz="2200" dirty="0">
              <a:latin typeface="Arial" pitchFamily="34" charset="0"/>
              <a:cs typeface="Arial" pitchFamily="34" charset="0"/>
            </a:endParaRPr>
          </a:p>
        </p:txBody>
      </p:sp>
      <p:sp>
        <p:nvSpPr>
          <p:cNvPr id="18435" name="Title 3"/>
          <p:cNvSpPr>
            <a:spLocks noGrp="1"/>
          </p:cNvSpPr>
          <p:nvPr>
            <p:ph type="title"/>
          </p:nvPr>
        </p:nvSpPr>
        <p:spPr bwMode="auto">
          <a:xfrm>
            <a:off x="1311965" y="599514"/>
            <a:ext cx="2398644"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sz="3200" dirty="0">
                <a:solidFill>
                  <a:schemeClr val="tx1"/>
                </a:solidFill>
                <a:latin typeface="Times New Roman" panose="02020603050405020304" pitchFamily="18" charset="0"/>
                <a:cs typeface="Times New Roman" panose="02020603050405020304" pitchFamily="18" charset="0"/>
              </a:rPr>
              <a:t>Content</a:t>
            </a:r>
          </a:p>
        </p:txBody>
      </p:sp>
    </p:spTree>
    <p:extLst>
      <p:ext uri="{BB962C8B-B14F-4D97-AF65-F5344CB8AC3E}">
        <p14:creationId xmlns:p14="http://schemas.microsoft.com/office/powerpoint/2010/main" val="12266375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1635" y="212036"/>
            <a:ext cx="5618922" cy="6467060"/>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flipV="1">
            <a:off x="6056244" y="808385"/>
            <a:ext cx="6453807" cy="5367130"/>
          </a:xfrm>
          <a:prstGeom prst="rect">
            <a:avLst/>
          </a:prstGeom>
        </p:spPr>
      </p:pic>
    </p:spTree>
    <p:extLst>
      <p:ext uri="{BB962C8B-B14F-4D97-AF65-F5344CB8AC3E}">
        <p14:creationId xmlns:p14="http://schemas.microsoft.com/office/powerpoint/2010/main" val="2381540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5704" y="490330"/>
            <a:ext cx="9819860" cy="5605670"/>
          </a:xfrm>
        </p:spPr>
        <p:txBody>
          <a:bodyPr/>
          <a:lstStyle/>
          <a:p>
            <a:pPr marL="0" indent="0">
              <a:buNone/>
            </a:pPr>
            <a:r>
              <a:rPr lang="en-US" sz="2200" b="1" dirty="0" smtClean="0">
                <a:latin typeface="Times New Roman" panose="02020603050405020304" pitchFamily="18" charset="0"/>
                <a:cs typeface="Times New Roman" panose="02020603050405020304" pitchFamily="18" charset="0"/>
              </a:rPr>
              <a:t>Example 2: Use higher the number higher the priority for this question.</a:t>
            </a: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r>
              <a:rPr lang="en-US" sz="2200" b="1" dirty="0" smtClean="0">
                <a:latin typeface="Times New Roman" panose="02020603050405020304" pitchFamily="18" charset="0"/>
                <a:cs typeface="Times New Roman" panose="02020603050405020304" pitchFamily="18" charset="0"/>
              </a:rPr>
              <a:t>Example 3: </a:t>
            </a:r>
            <a:endParaRPr lang="en-US" sz="2200"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135037131"/>
              </p:ext>
            </p:extLst>
          </p:nvPr>
        </p:nvGraphicFramePr>
        <p:xfrm>
          <a:off x="2981738" y="1011213"/>
          <a:ext cx="7076664" cy="2133600"/>
        </p:xfrm>
        <a:graphic>
          <a:graphicData uri="http://schemas.openxmlformats.org/drawingml/2006/table">
            <a:tbl>
              <a:tblPr firstRow="1" bandRow="1">
                <a:tableStyleId>{5C22544A-7EE6-4342-B048-85BDC9FD1C3A}</a:tableStyleId>
              </a:tblPr>
              <a:tblGrid>
                <a:gridCol w="1769166"/>
                <a:gridCol w="1769166"/>
                <a:gridCol w="1769166"/>
                <a:gridCol w="1769166"/>
              </a:tblGrid>
              <a:tr h="370840">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Burst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Priority</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10</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20</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30</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40</a:t>
                      </a:r>
                      <a:endParaRPr lang="en-US" sz="22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57873206"/>
              </p:ext>
            </p:extLst>
          </p:nvPr>
        </p:nvGraphicFramePr>
        <p:xfrm>
          <a:off x="3127512" y="3882888"/>
          <a:ext cx="6846956" cy="2486181"/>
        </p:xfrm>
        <a:graphic>
          <a:graphicData uri="http://schemas.openxmlformats.org/drawingml/2006/table">
            <a:tbl>
              <a:tblPr firstRow="1" bandRow="1">
                <a:tableStyleId>{5C22544A-7EE6-4342-B048-85BDC9FD1C3A}</a:tableStyleId>
              </a:tblPr>
              <a:tblGrid>
                <a:gridCol w="1711739"/>
                <a:gridCol w="1711739"/>
                <a:gridCol w="1711739"/>
                <a:gridCol w="1711739"/>
              </a:tblGrid>
              <a:tr h="779301">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Burst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Priority</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4225971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264" y="902165"/>
            <a:ext cx="5342319"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Round Robin Scheduling</a:t>
            </a:r>
            <a:r>
              <a:rPr lang="en-US" dirty="0"/>
              <a:t/>
            </a:r>
            <a:br>
              <a:rPr lang="en-US" dirty="0"/>
            </a:br>
            <a:endParaRPr lang="en-US" dirty="0"/>
          </a:p>
        </p:txBody>
      </p:sp>
      <p:sp>
        <p:nvSpPr>
          <p:cNvPr id="3" name="Content Placeholder 2"/>
          <p:cNvSpPr>
            <a:spLocks noGrp="1"/>
          </p:cNvSpPr>
          <p:nvPr>
            <p:ph idx="1"/>
          </p:nvPr>
        </p:nvSpPr>
        <p:spPr>
          <a:xfrm>
            <a:off x="1630017" y="1712844"/>
            <a:ext cx="8839200" cy="3124200"/>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Round Robin is the preemptive process scheduling algorithm</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Each process is provided a fix time to execute, it is called a quantum</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Once a process is executed for a given time period, it is preempted and other process executes for a given time period</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Context switching is used to save states of preempted processes.</a:t>
            </a:r>
          </a:p>
        </p:txBody>
      </p:sp>
    </p:spTree>
    <p:extLst>
      <p:ext uri="{BB962C8B-B14F-4D97-AF65-F5344CB8AC3E}">
        <p14:creationId xmlns:p14="http://schemas.microsoft.com/office/powerpoint/2010/main" val="1193216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2852" y="318052"/>
            <a:ext cx="6056245" cy="6228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897" y="298450"/>
            <a:ext cx="4996068" cy="626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2234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58609" y="357810"/>
            <a:ext cx="5126929" cy="614900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322" y="357809"/>
            <a:ext cx="6135756" cy="6241774"/>
          </a:xfrm>
          <a:prstGeom prst="rect">
            <a:avLst/>
          </a:prstGeom>
        </p:spPr>
      </p:pic>
    </p:spTree>
    <p:extLst>
      <p:ext uri="{BB962C8B-B14F-4D97-AF65-F5344CB8AC3E}">
        <p14:creationId xmlns:p14="http://schemas.microsoft.com/office/powerpoint/2010/main" val="2838035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1722" y="583096"/>
            <a:ext cx="9501809" cy="5632174"/>
          </a:xfrm>
        </p:spPr>
        <p:txBody>
          <a:bodyPr/>
          <a:lstStyle/>
          <a:p>
            <a:pPr marL="0" indent="0">
              <a:buNone/>
            </a:pPr>
            <a:r>
              <a:rPr lang="en-US" sz="2200" b="1" dirty="0" smtClean="0">
                <a:latin typeface="Times New Roman" panose="02020603050405020304" pitchFamily="18" charset="0"/>
                <a:cs typeface="Times New Roman" panose="02020603050405020304" pitchFamily="18" charset="0"/>
              </a:rPr>
              <a:t>Example 2: Use time quantum 2</a:t>
            </a: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smtClean="0">
              <a:latin typeface="Times New Roman" panose="02020603050405020304" pitchFamily="18" charset="0"/>
              <a:cs typeface="Times New Roman" panose="02020603050405020304" pitchFamily="18" charset="0"/>
            </a:endParaRPr>
          </a:p>
          <a:p>
            <a:pPr marL="0" indent="0">
              <a:buNone/>
            </a:pPr>
            <a:r>
              <a:rPr lang="en-US" sz="2200" b="1" dirty="0" smtClean="0">
                <a:latin typeface="Times New Roman" panose="02020603050405020304" pitchFamily="18" charset="0"/>
                <a:cs typeface="Times New Roman" panose="02020603050405020304" pitchFamily="18" charset="0"/>
              </a:rPr>
              <a:t>Example 3: Use time slice 2</a:t>
            </a:r>
          </a:p>
          <a:p>
            <a:pPr marL="0" indent="0">
              <a:buNone/>
            </a:pPr>
            <a:endParaRPr lang="en-US" sz="2200"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66437588"/>
              </p:ext>
            </p:extLst>
          </p:nvPr>
        </p:nvGraphicFramePr>
        <p:xfrm>
          <a:off x="3061251" y="1060174"/>
          <a:ext cx="7058991" cy="2133600"/>
        </p:xfrm>
        <a:graphic>
          <a:graphicData uri="http://schemas.openxmlformats.org/drawingml/2006/table">
            <a:tbl>
              <a:tblPr firstRow="1" bandRow="1">
                <a:tableStyleId>{5C22544A-7EE6-4342-B048-85BDC9FD1C3A}</a:tableStyleId>
              </a:tblPr>
              <a:tblGrid>
                <a:gridCol w="2352997"/>
                <a:gridCol w="2352997"/>
                <a:gridCol w="2352997"/>
              </a:tblGrid>
              <a:tr h="350446">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Burst Time</a:t>
                      </a:r>
                      <a:endParaRPr lang="en-US" sz="2200" dirty="0">
                        <a:latin typeface="Times New Roman" panose="02020603050405020304" pitchFamily="18" charset="0"/>
                        <a:cs typeface="Times New Roman" panose="02020603050405020304" pitchFamily="18" charset="0"/>
                      </a:endParaRPr>
                    </a:p>
                  </a:txBody>
                  <a:tcPr/>
                </a:tc>
              </a:tr>
              <a:tr h="350446">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r>
              <a:tr h="350446">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r>
              <a:tr h="350446">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r>
              <a:tr h="350446">
                <a:tc>
                  <a:txBody>
                    <a:bodyPr/>
                    <a:lstStyle/>
                    <a:p>
                      <a:pPr algn="ctr"/>
                      <a:r>
                        <a:rPr lang="en-US" sz="2200" dirty="0" smtClean="0">
                          <a:latin typeface="Times New Roman" panose="02020603050405020304" pitchFamily="18" charset="0"/>
                          <a:cs typeface="Times New Roman" panose="02020603050405020304" pitchFamily="18" charset="0"/>
                        </a:rPr>
                        <a:t>P4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257876884"/>
              </p:ext>
            </p:extLst>
          </p:nvPr>
        </p:nvGraphicFramePr>
        <p:xfrm>
          <a:off x="3154017" y="4200938"/>
          <a:ext cx="7023654" cy="2133600"/>
        </p:xfrm>
        <a:graphic>
          <a:graphicData uri="http://schemas.openxmlformats.org/drawingml/2006/table">
            <a:tbl>
              <a:tblPr firstRow="1" bandRow="1">
                <a:tableStyleId>{5C22544A-7EE6-4342-B048-85BDC9FD1C3A}</a:tableStyleId>
              </a:tblPr>
              <a:tblGrid>
                <a:gridCol w="2341218"/>
                <a:gridCol w="2341218"/>
                <a:gridCol w="2341218"/>
              </a:tblGrid>
              <a:tr h="403676">
                <a:tc>
                  <a:txBody>
                    <a:bodyPr/>
                    <a:lstStyle/>
                    <a:p>
                      <a:pPr algn="ctr"/>
                      <a:r>
                        <a:rPr lang="en-US" sz="2200" dirty="0" smtClean="0">
                          <a:latin typeface="Times New Roman" panose="02020603050405020304" pitchFamily="18" charset="0"/>
                          <a:cs typeface="Times New Roman" panose="02020603050405020304" pitchFamily="18" charset="0"/>
                        </a:rPr>
                        <a:t>Process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Arrival Time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Burst Time</a:t>
                      </a:r>
                      <a:endParaRPr lang="en-US" sz="2200" dirty="0">
                        <a:latin typeface="Times New Roman" panose="02020603050405020304" pitchFamily="18" charset="0"/>
                        <a:cs typeface="Times New Roman" panose="02020603050405020304" pitchFamily="18" charset="0"/>
                      </a:endParaRPr>
                    </a:p>
                  </a:txBody>
                  <a:tcPr/>
                </a:tc>
              </a:tr>
              <a:tr h="403676">
                <a:tc>
                  <a:txBody>
                    <a:bodyPr/>
                    <a:lstStyle/>
                    <a:p>
                      <a:pPr algn="ctr"/>
                      <a:r>
                        <a:rPr lang="en-US" sz="2200" dirty="0" smtClean="0">
                          <a:latin typeface="Times New Roman" panose="02020603050405020304" pitchFamily="18" charset="0"/>
                          <a:cs typeface="Times New Roman" panose="02020603050405020304" pitchFamily="18" charset="0"/>
                        </a:rPr>
                        <a:t>P0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10</a:t>
                      </a:r>
                      <a:endParaRPr lang="en-US" sz="2200" dirty="0">
                        <a:latin typeface="Times New Roman" panose="02020603050405020304" pitchFamily="18" charset="0"/>
                        <a:cs typeface="Times New Roman" panose="02020603050405020304" pitchFamily="18" charset="0"/>
                      </a:endParaRPr>
                    </a:p>
                  </a:txBody>
                  <a:tcPr/>
                </a:tc>
              </a:tr>
              <a:tr h="403676">
                <a:tc>
                  <a:txBody>
                    <a:bodyPr/>
                    <a:lstStyle/>
                    <a:p>
                      <a:pPr algn="ctr"/>
                      <a:r>
                        <a:rPr lang="en-US" sz="2200" dirty="0" smtClean="0">
                          <a:latin typeface="Times New Roman" panose="02020603050405020304" pitchFamily="18" charset="0"/>
                          <a:cs typeface="Times New Roman" panose="02020603050405020304" pitchFamily="18" charset="0"/>
                        </a:rPr>
                        <a:t>P1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a:t>
                      </a:r>
                      <a:endParaRPr lang="en-US" sz="2200" dirty="0">
                        <a:latin typeface="Times New Roman" panose="02020603050405020304" pitchFamily="18" charset="0"/>
                        <a:cs typeface="Times New Roman" panose="02020603050405020304" pitchFamily="18" charset="0"/>
                      </a:endParaRPr>
                    </a:p>
                  </a:txBody>
                  <a:tcPr/>
                </a:tc>
              </a:tr>
              <a:tr h="403676">
                <a:tc>
                  <a:txBody>
                    <a:bodyPr/>
                    <a:lstStyle/>
                    <a:p>
                      <a:pPr algn="ctr"/>
                      <a:r>
                        <a:rPr lang="en-US" sz="2200" dirty="0" smtClean="0">
                          <a:latin typeface="Times New Roman" panose="02020603050405020304" pitchFamily="18" charset="0"/>
                          <a:cs typeface="Times New Roman" panose="02020603050405020304" pitchFamily="18" charset="0"/>
                        </a:rPr>
                        <a:t>P2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a:txBody>
                  <a:tcPr/>
                </a:tc>
              </a:tr>
              <a:tr h="403676">
                <a:tc>
                  <a:txBody>
                    <a:bodyPr/>
                    <a:lstStyle/>
                    <a:p>
                      <a:pPr algn="ctr"/>
                      <a:r>
                        <a:rPr lang="en-US" sz="2200" dirty="0" smtClean="0">
                          <a:latin typeface="Times New Roman" panose="02020603050405020304" pitchFamily="18" charset="0"/>
                          <a:cs typeface="Times New Roman" panose="02020603050405020304" pitchFamily="18" charset="0"/>
                        </a:rPr>
                        <a:t>P3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920415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220" y="928670"/>
            <a:ext cx="5792893"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Multilevel Queue Scheduling</a:t>
            </a:r>
            <a:r>
              <a:rPr lang="en-US" dirty="0"/>
              <a:t/>
            </a:r>
            <a:br>
              <a:rPr lang="en-US" dirty="0"/>
            </a:br>
            <a:endParaRPr lang="en-US" dirty="0"/>
          </a:p>
        </p:txBody>
      </p:sp>
      <p:sp>
        <p:nvSpPr>
          <p:cNvPr id="3" name="Content Placeholder 2"/>
          <p:cNvSpPr>
            <a:spLocks noGrp="1"/>
          </p:cNvSpPr>
          <p:nvPr>
            <p:ph idx="1"/>
          </p:nvPr>
        </p:nvSpPr>
        <p:spPr>
          <a:xfrm>
            <a:off x="1537253" y="1726095"/>
            <a:ext cx="8839200" cy="4383157"/>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Multiple-level queues are not an independent scheduling algorithm. They make use of other existing algorithms to group and schedule jobs with common characteristics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Multiple queues are maintained for processes with common characteristics.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Each queue can have its own scheduling algorithms.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Priorities are assigned to each queue.</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For example, CPU-bound jobs can be scheduled in one queue and all I/O-bound jobs in another queue. The Process Scheduler then alternately selects jobs from each queue and assigns them to the CPU based on the algorithm assigned to the queue.</a:t>
            </a:r>
          </a:p>
        </p:txBody>
      </p:sp>
    </p:spTree>
    <p:extLst>
      <p:ext uri="{BB962C8B-B14F-4D97-AF65-F5344CB8AC3E}">
        <p14:creationId xmlns:p14="http://schemas.microsoft.com/office/powerpoint/2010/main" val="250747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1322" y="530088"/>
            <a:ext cx="8507895" cy="569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182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4256" y="862409"/>
            <a:ext cx="5501345"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Long-Term Scheduling</a:t>
            </a:r>
          </a:p>
        </p:txBody>
      </p:sp>
      <p:sp>
        <p:nvSpPr>
          <p:cNvPr id="3" name="Content Placeholder 2"/>
          <p:cNvSpPr>
            <a:spLocks noGrp="1"/>
          </p:cNvSpPr>
          <p:nvPr>
            <p:ph idx="1"/>
          </p:nvPr>
        </p:nvSpPr>
        <p:spPr>
          <a:xfrm>
            <a:off x="1537252" y="1606825"/>
            <a:ext cx="8839200" cy="4542183"/>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Long-term scheduling involves selecting the processes from the storage pool in the secondary memory and loading them into the ready queue in the main memory for execution. This is handled by the long-term scheduler or job scheduler</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long-term scheduler controls the degree of multiprogramming. It must select a careful mixture of I/O bound and CPU bound processes to yield optimum system throughput. If it selects too many CPU bound processes then the I/O devices are idle and if it selects too many I/O bound processes then the processor has nothing to do.</a:t>
            </a:r>
          </a:p>
        </p:txBody>
      </p:sp>
    </p:spTree>
    <p:extLst>
      <p:ext uri="{BB962C8B-B14F-4D97-AF65-F5344CB8AC3E}">
        <p14:creationId xmlns:p14="http://schemas.microsoft.com/office/powerpoint/2010/main" val="3203299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994" y="782896"/>
            <a:ext cx="5276058"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Short-Term Scheduling</a:t>
            </a:r>
          </a:p>
        </p:txBody>
      </p:sp>
      <p:sp>
        <p:nvSpPr>
          <p:cNvPr id="3" name="Content Placeholder 2"/>
          <p:cNvSpPr>
            <a:spLocks noGrp="1"/>
          </p:cNvSpPr>
          <p:nvPr>
            <p:ph idx="1"/>
          </p:nvPr>
        </p:nvSpPr>
        <p:spPr>
          <a:xfrm>
            <a:off x="1524000" y="1553817"/>
            <a:ext cx="8839200" cy="4091609"/>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Short-term scheduling involves selecting one of the processes from the ready queue and scheduling them for execution. This is done by the short-term scheduler. A scheduling algorithm is used to decide which process will be scheduled for execution next by the short-term scheduler</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short-term scheduler executes much more frequently than the long-term scheduler as a process may execute only for a few milliseconds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choices of the short term scheduler are very important. If it selects a process with a long burst time, then all the processes after that will have to wait for a long time in the ready queue. This is known as starvation and it may happen if a wrong decision is made by the short-term scheduler.</a:t>
            </a:r>
          </a:p>
        </p:txBody>
      </p:sp>
    </p:spTree>
    <p:extLst>
      <p:ext uri="{BB962C8B-B14F-4D97-AF65-F5344CB8AC3E}">
        <p14:creationId xmlns:p14="http://schemas.microsoft.com/office/powerpoint/2010/main" val="209509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4255" y="451592"/>
            <a:ext cx="4335154"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Processor </a:t>
            </a:r>
            <a:r>
              <a:rPr lang="en-US" dirty="0" smtClean="0">
                <a:solidFill>
                  <a:schemeClr val="tx1"/>
                </a:solidFill>
                <a:latin typeface="Times New Roman" panose="02020603050405020304" pitchFamily="18" charset="0"/>
                <a:cs typeface="Times New Roman" panose="02020603050405020304" pitchFamily="18" charset="0"/>
              </a:rPr>
              <a:t>Management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31234" y="1245704"/>
            <a:ext cx="9037983" cy="4240696"/>
          </a:xfrm>
        </p:spPr>
        <p:txBody>
          <a:bodyPr/>
          <a:lstStyle/>
          <a:p>
            <a:pPr marL="0" indent="0" algn="just">
              <a:buNone/>
            </a:pPr>
            <a:r>
              <a:rPr lang="en-US" sz="2200" dirty="0" smtClean="0">
                <a:latin typeface="Times New Roman" panose="02020603050405020304" pitchFamily="18" charset="0"/>
                <a:cs typeface="Times New Roman" panose="02020603050405020304" pitchFamily="18" charset="0"/>
              </a:rPr>
              <a:t>In multiprogramming environment, the OS decides which process gets the processor when and for how much time. This function is called process scheduling. An Operating System does the following activities for processor management −</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Keeps tracks of processor and status of process. The program responsible for this task is known as traffic controller.</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Allocates the processor (CPU) to a process.</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De-allocates processor when a process is no longer required.</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418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4255" y="504600"/>
            <a:ext cx="10464800" cy="1032652"/>
          </a:xfrm>
        </p:spPr>
        <p:txBody>
          <a:bodyPr/>
          <a:lstStyle/>
          <a:p>
            <a:pPr algn="just"/>
            <a:r>
              <a:rPr lang="en-US" sz="2200" dirty="0">
                <a:solidFill>
                  <a:schemeClr val="tx1"/>
                </a:solidFill>
                <a:latin typeface="Times New Roman" panose="02020603050405020304" pitchFamily="18" charset="0"/>
                <a:cs typeface="Times New Roman" panose="02020603050405020304" pitchFamily="18" charset="0"/>
              </a:rPr>
              <a:t>A diagram that demonstrates scheduling using long-term and short-term schedulers is given as follows −</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7008" y="1285461"/>
            <a:ext cx="9263269" cy="5102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2082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751" y="928670"/>
            <a:ext cx="5315814"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Medium-Term Scheduling</a:t>
            </a:r>
          </a:p>
        </p:txBody>
      </p:sp>
      <p:sp>
        <p:nvSpPr>
          <p:cNvPr id="3" name="Content Placeholder 2"/>
          <p:cNvSpPr>
            <a:spLocks noGrp="1"/>
          </p:cNvSpPr>
          <p:nvPr>
            <p:ph idx="1"/>
          </p:nvPr>
        </p:nvSpPr>
        <p:spPr>
          <a:xfrm>
            <a:off x="1351722" y="1818861"/>
            <a:ext cx="8839200" cy="3124200"/>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Medium-term scheduling involves swapping out a process from main memory. The process can be swapped in later from the point it stopped executing. This can also be called as suspending and resuming the process and is done by the medium-term scheduler</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This is helpful in reducing the degree of multiprogramming. Swapping is also useful to improve the mix of I/O bound and CPU bound processes in the memory</a:t>
            </a:r>
            <a:r>
              <a:rPr lang="en-US" sz="2200" dirty="0" smtClean="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2599524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525" y="504600"/>
            <a:ext cx="10464800" cy="685800"/>
          </a:xfrm>
        </p:spPr>
        <p:txBody>
          <a:bodyPr/>
          <a:lstStyle/>
          <a:p>
            <a:pPr algn="just"/>
            <a:r>
              <a:rPr lang="en-US" sz="2200" b="0" dirty="0">
                <a:solidFill>
                  <a:schemeClr val="tx1"/>
                </a:solidFill>
                <a:latin typeface="Times New Roman" panose="02020603050405020304" pitchFamily="18" charset="0"/>
                <a:cs typeface="Times New Roman" panose="02020603050405020304" pitchFamily="18" charset="0"/>
              </a:rPr>
              <a:t>A diagram that demonstrates medium-term scheduling is given as follows −</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4730" y="1139686"/>
            <a:ext cx="8971721" cy="5088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5646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020" y="650374"/>
            <a:ext cx="6574771"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M</a:t>
            </a:r>
            <a:r>
              <a:rPr lang="en-US" dirty="0" smtClean="0">
                <a:solidFill>
                  <a:schemeClr val="tx1"/>
                </a:solidFill>
                <a:latin typeface="Times New Roman" panose="02020603050405020304" pitchFamily="18" charset="0"/>
                <a:cs typeface="Times New Roman" panose="02020603050405020304" pitchFamily="18" charset="0"/>
              </a:rPr>
              <a:t>ultiprocessing </a:t>
            </a:r>
            <a:r>
              <a:rPr lang="en-US" dirty="0">
                <a:solidFill>
                  <a:schemeClr val="tx1"/>
                </a:solidFill>
                <a:latin typeface="Times New Roman" panose="02020603050405020304" pitchFamily="18" charset="0"/>
                <a:cs typeface="Times New Roman" panose="02020603050405020304" pitchFamily="18" charset="0"/>
              </a:rPr>
              <a:t>and </a:t>
            </a:r>
            <a:r>
              <a:rPr lang="en-US" dirty="0" smtClean="0">
                <a:solidFill>
                  <a:schemeClr val="tx1"/>
                </a:solidFill>
                <a:latin typeface="Times New Roman" panose="02020603050405020304" pitchFamily="18" charset="0"/>
                <a:cs typeface="Times New Roman" panose="02020603050405020304" pitchFamily="18" charset="0"/>
              </a:rPr>
              <a:t>Interactive Systems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97495" y="1616764"/>
            <a:ext cx="8322365" cy="4041914"/>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 Multiprocessing operating system consists of multiple processors to execute the programs and all the processors are connected to the main peripheral. With the help of multiple processor or CPU, the program can execute simultaneously on the main memory of the system</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In Interactive Operating System there is a direct interaction between the user and the computer. Mostly all the Personal Computers are Interactive Operating System. In this kind of Operating system, the user input some command in the system and the system works according to it.</a:t>
            </a:r>
          </a:p>
        </p:txBody>
      </p:sp>
    </p:spTree>
    <p:extLst>
      <p:ext uri="{BB962C8B-B14F-4D97-AF65-F5344CB8AC3E}">
        <p14:creationId xmlns:p14="http://schemas.microsoft.com/office/powerpoint/2010/main" val="647673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290" y="531105"/>
            <a:ext cx="5289310"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Concurrent </a:t>
            </a:r>
            <a:r>
              <a:rPr lang="en-US" dirty="0" smtClean="0">
                <a:solidFill>
                  <a:schemeClr val="tx1"/>
                </a:solidFill>
                <a:latin typeface="Times New Roman" panose="02020603050405020304" pitchFamily="18" charset="0"/>
                <a:cs typeface="Times New Roman" panose="02020603050405020304" pitchFamily="18" charset="0"/>
              </a:rPr>
              <a:t>Processes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13112" y="1457739"/>
            <a:ext cx="7540487" cy="4028661"/>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Concurrent processing is a computing model in which multiple processors execute instructions simultaneously for better performance. </a:t>
            </a: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tasks are broken into sub-types, which are then assigned to different processors to perform simultaneously, sequentially instead, as they would have to be performed by one processor. Concurrent processing is sometimes synonymous with parallel processing.</a:t>
            </a:r>
          </a:p>
        </p:txBody>
      </p:sp>
    </p:spTree>
    <p:extLst>
      <p:ext uri="{BB962C8B-B14F-4D97-AF65-F5344CB8AC3E}">
        <p14:creationId xmlns:p14="http://schemas.microsoft.com/office/powerpoint/2010/main" val="860616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560" y="478096"/>
            <a:ext cx="4666458"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P</a:t>
            </a:r>
            <a:r>
              <a:rPr lang="en-US" dirty="0" smtClean="0">
                <a:solidFill>
                  <a:schemeClr val="tx1"/>
                </a:solidFill>
                <a:latin typeface="Times New Roman" panose="02020603050405020304" pitchFamily="18" charset="0"/>
                <a:cs typeface="Times New Roman" panose="02020603050405020304" pitchFamily="18" charset="0"/>
              </a:rPr>
              <a:t>recedence </a:t>
            </a:r>
            <a:r>
              <a:rPr lang="en-US" dirty="0">
                <a:solidFill>
                  <a:schemeClr val="tx1"/>
                </a:solidFill>
                <a:latin typeface="Times New Roman" panose="02020603050405020304" pitchFamily="18" charset="0"/>
                <a:cs typeface="Times New Roman" panose="02020603050405020304" pitchFamily="18" charset="0"/>
              </a:rPr>
              <a:t>G</a:t>
            </a:r>
            <a:r>
              <a:rPr lang="en-US" dirty="0" smtClean="0">
                <a:solidFill>
                  <a:schemeClr val="tx1"/>
                </a:solidFill>
                <a:latin typeface="Times New Roman" panose="02020603050405020304" pitchFamily="18" charset="0"/>
                <a:cs typeface="Times New Roman" panose="02020603050405020304" pitchFamily="18" charset="0"/>
              </a:rPr>
              <a:t>raphs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02295" y="1235765"/>
            <a:ext cx="8839200" cy="5178288"/>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Precedence Graph is a directed acyclic graph which is used to show the execution level of several processes in operating system. It consists of nodes and edges. Nodes represent the processes and the edges represent the flow of </a:t>
            </a:r>
            <a:r>
              <a:rPr lang="en-US" sz="2200" dirty="0" smtClean="0">
                <a:latin typeface="Times New Roman" panose="02020603050405020304" pitchFamily="18" charset="0"/>
                <a:cs typeface="Times New Roman" panose="02020603050405020304" pitchFamily="18" charset="0"/>
              </a:rPr>
              <a:t>execution.</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b="1" dirty="0" smtClean="0">
                <a:latin typeface="Times New Roman" panose="02020603050405020304" pitchFamily="18" charset="0"/>
                <a:cs typeface="Times New Roman" panose="02020603050405020304" pitchFamily="18" charset="0"/>
              </a:rPr>
              <a:t>Properties of Precedence Graph: </a:t>
            </a:r>
            <a:r>
              <a:rPr lang="en-US" sz="2200" dirty="0" smtClean="0">
                <a:latin typeface="Times New Roman" panose="02020603050405020304" pitchFamily="18" charset="0"/>
                <a:cs typeface="Times New Roman" panose="02020603050405020304" pitchFamily="18" charset="0"/>
              </a:rPr>
              <a:t>Following </a:t>
            </a:r>
            <a:r>
              <a:rPr lang="en-US" sz="2200" dirty="0">
                <a:latin typeface="Times New Roman" panose="02020603050405020304" pitchFamily="18" charset="0"/>
                <a:cs typeface="Times New Roman" panose="02020603050405020304" pitchFamily="18" charset="0"/>
              </a:rPr>
              <a:t>are the properties of Precedence Graph</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It is a directed graph.</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It is an acyclic graph.</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Nodes of graph correspond to individual statements of program code.</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Edge between two nodes represents the execution order.</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A directed edge from node A to node B shows that statement A executes first and then Statement B executes.</a:t>
            </a:r>
          </a:p>
        </p:txBody>
      </p:sp>
    </p:spTree>
    <p:extLst>
      <p:ext uri="{BB962C8B-B14F-4D97-AF65-F5344CB8AC3E}">
        <p14:creationId xmlns:p14="http://schemas.microsoft.com/office/powerpoint/2010/main" val="2193833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4487" y="516834"/>
            <a:ext cx="9766852" cy="6069495"/>
          </a:xfrm>
        </p:spPr>
        <p:txBody>
          <a:bodyPr/>
          <a:lstStyle/>
          <a:p>
            <a:pPr marL="0" indent="0">
              <a:buNone/>
            </a:pPr>
            <a:r>
              <a:rPr lang="en-US" sz="2200" b="1" dirty="0" smtClean="0">
                <a:latin typeface="Times New Roman" panose="02020603050405020304" pitchFamily="18" charset="0"/>
                <a:cs typeface="Times New Roman" panose="02020603050405020304" pitchFamily="18" charset="0"/>
              </a:rPr>
              <a:t>Example: </a:t>
            </a:r>
            <a:r>
              <a:rPr lang="en-US" sz="2200" dirty="0" smtClean="0">
                <a:latin typeface="Times New Roman" panose="02020603050405020304" pitchFamily="18" charset="0"/>
                <a:cs typeface="Times New Roman" panose="02020603050405020304" pitchFamily="18" charset="0"/>
              </a:rPr>
              <a:t>Consider </a:t>
            </a:r>
            <a:r>
              <a:rPr lang="en-US" sz="2200" dirty="0">
                <a:latin typeface="Times New Roman" panose="02020603050405020304" pitchFamily="18" charset="0"/>
                <a:cs typeface="Times New Roman" panose="02020603050405020304" pitchFamily="18" charset="0"/>
              </a:rPr>
              <a:t>the following precedence relations of a program</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S2 and S3 can be executed after S1 completes.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S4 can be executed after S2 completes.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S5 and S6 can be executed after S4 completes.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S7 can be executed after S5, S6 and S3 complete.</a:t>
            </a:r>
          </a:p>
        </p:txBody>
      </p:sp>
      <p:pic>
        <p:nvPicPr>
          <p:cNvPr id="6148" name="Picture 4" descr="https://media.geeksforgeeks.org/wp-content/uploads/20200604130219/precedence-grap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070" y="2769703"/>
            <a:ext cx="7275443" cy="3538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032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785" y="385331"/>
            <a:ext cx="5819397"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C</a:t>
            </a:r>
            <a:r>
              <a:rPr lang="en-US" dirty="0" smtClean="0">
                <a:solidFill>
                  <a:schemeClr val="tx1"/>
                </a:solidFill>
                <a:latin typeface="Times New Roman" panose="02020603050405020304" pitchFamily="18" charset="0"/>
                <a:cs typeface="Times New Roman" panose="02020603050405020304" pitchFamily="18" charset="0"/>
              </a:rPr>
              <a:t>ritical </a:t>
            </a:r>
            <a:r>
              <a:rPr lang="en-US" dirty="0">
                <a:solidFill>
                  <a:schemeClr val="tx1"/>
                </a:solidFill>
                <a:latin typeface="Times New Roman" panose="02020603050405020304" pitchFamily="18" charset="0"/>
                <a:cs typeface="Times New Roman" panose="02020603050405020304" pitchFamily="18" charset="0"/>
              </a:rPr>
              <a:t>S</a:t>
            </a:r>
            <a:r>
              <a:rPr lang="en-US" dirty="0" smtClean="0">
                <a:solidFill>
                  <a:schemeClr val="tx1"/>
                </a:solidFill>
                <a:latin typeface="Times New Roman" panose="02020603050405020304" pitchFamily="18" charset="0"/>
                <a:cs typeface="Times New Roman" panose="02020603050405020304" pitchFamily="18" charset="0"/>
              </a:rPr>
              <a:t>ection </a:t>
            </a:r>
            <a:r>
              <a:rPr lang="en-US" dirty="0">
                <a:solidFill>
                  <a:schemeClr val="tx1"/>
                </a:solidFill>
                <a:latin typeface="Times New Roman" panose="02020603050405020304" pitchFamily="18" charset="0"/>
                <a:cs typeface="Times New Roman" panose="02020603050405020304" pitchFamily="18" charset="0"/>
              </a:rPr>
              <a:t>P</a:t>
            </a:r>
            <a:r>
              <a:rPr lang="en-US" dirty="0" smtClean="0">
                <a:solidFill>
                  <a:schemeClr val="tx1"/>
                </a:solidFill>
                <a:latin typeface="Times New Roman" panose="02020603050405020304" pitchFamily="18" charset="0"/>
                <a:cs typeface="Times New Roman" panose="02020603050405020304" pitchFamily="18" charset="0"/>
              </a:rPr>
              <a:t>roblem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56522" y="997226"/>
            <a:ext cx="9342782" cy="5734878"/>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critical section is a code segment where the shared variables can be accessed. An atomic action is required in a critical section i.e. only one process can execute in its critical section at a time. All the other processes have to wait to execute in their critical </a:t>
            </a:r>
            <a:r>
              <a:rPr lang="en-US" sz="2200" dirty="0" smtClean="0">
                <a:latin typeface="Times New Roman" panose="02020603050405020304" pitchFamily="18" charset="0"/>
                <a:cs typeface="Times New Roman" panose="02020603050405020304" pitchFamily="18" charset="0"/>
              </a:rPr>
              <a:t>sections.</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A </a:t>
            </a:r>
            <a:r>
              <a:rPr lang="en-US" sz="2200" dirty="0">
                <a:latin typeface="Times New Roman" panose="02020603050405020304" pitchFamily="18" charset="0"/>
                <a:cs typeface="Times New Roman" panose="02020603050405020304" pitchFamily="18" charset="0"/>
              </a:rPr>
              <a:t>diagram that demonstrates the critical section is as follows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053" y="2769704"/>
            <a:ext cx="7045808" cy="388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1111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2208" y="450574"/>
            <a:ext cx="9568069" cy="6122504"/>
          </a:xfrm>
        </p:spPr>
        <p:txBody>
          <a:bodyPr/>
          <a:lstStyle/>
          <a:p>
            <a:pP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In the above diagram, the entry section handles the entry into the critical section. It acquires the resources needed for execution by the process. The exit section handles the exit from the critical section. It releases the resources and also informs the other processes that the critical section is free</a:t>
            </a:r>
            <a:r>
              <a:rPr lang="en-US" sz="22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Solution to the Critical Section Problem</a:t>
            </a:r>
          </a:p>
          <a:p>
            <a:pPr marL="0" indent="0">
              <a:buNone/>
            </a:pPr>
            <a:r>
              <a:rPr lang="en-US" sz="2200" dirty="0">
                <a:latin typeface="Times New Roman" panose="02020603050405020304" pitchFamily="18" charset="0"/>
                <a:cs typeface="Times New Roman" panose="02020603050405020304" pitchFamily="18" charset="0"/>
              </a:rPr>
              <a:t>The critical section problem needs a solution to synchronize the different processes. The solution to the critical section problem must satisfy the following conditions −</a:t>
            </a: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Mutual </a:t>
            </a:r>
            <a:r>
              <a:rPr lang="en-US" sz="2400" b="1" dirty="0" smtClean="0">
                <a:latin typeface="Times New Roman" panose="02020603050405020304" pitchFamily="18" charset="0"/>
                <a:cs typeface="Times New Roman" panose="02020603050405020304" pitchFamily="18" charset="0"/>
              </a:rPr>
              <a:t>Exclusion- </a:t>
            </a:r>
            <a:r>
              <a:rPr lang="en-US" sz="2200" dirty="0" smtClean="0">
                <a:latin typeface="Times New Roman" panose="02020603050405020304" pitchFamily="18" charset="0"/>
                <a:cs typeface="Times New Roman" panose="02020603050405020304" pitchFamily="18" charset="0"/>
              </a:rPr>
              <a:t>Mutual</a:t>
            </a:r>
            <a:r>
              <a:rPr lang="en-US" sz="24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exclusion implies that only one process can be inside the critical section at any time. If any other processes require the critical section, they must wait until it is free.</a:t>
            </a:r>
          </a:p>
          <a:p>
            <a:pPr marL="457200" indent="-457200">
              <a:buFont typeface="+mj-lt"/>
              <a:buAutoNum type="arabicPeriod"/>
            </a:pPr>
            <a:r>
              <a:rPr lang="en-US" sz="2400" b="1" dirty="0" smtClean="0">
                <a:latin typeface="Times New Roman" panose="02020603050405020304" pitchFamily="18" charset="0"/>
                <a:cs typeface="Times New Roman" panose="02020603050405020304" pitchFamily="18" charset="0"/>
              </a:rPr>
              <a:t>Progress-</a:t>
            </a:r>
            <a:r>
              <a:rPr lang="en-US" sz="2200" b="1"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Progress </a:t>
            </a:r>
            <a:r>
              <a:rPr lang="en-US" sz="2200" dirty="0">
                <a:latin typeface="Times New Roman" panose="02020603050405020304" pitchFamily="18" charset="0"/>
                <a:cs typeface="Times New Roman" panose="02020603050405020304" pitchFamily="18" charset="0"/>
              </a:rPr>
              <a:t>means that if a process is not using the critical section, then it should not stop any other process from accessing it. In other words, any process can enter a critical section if it is free.</a:t>
            </a: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Bounded </a:t>
            </a:r>
            <a:r>
              <a:rPr lang="en-US" sz="2400" b="1" dirty="0" smtClean="0">
                <a:latin typeface="Times New Roman" panose="02020603050405020304" pitchFamily="18" charset="0"/>
                <a:cs typeface="Times New Roman" panose="02020603050405020304" pitchFamily="18" charset="0"/>
              </a:rPr>
              <a:t>Waiting- </a:t>
            </a:r>
            <a:r>
              <a:rPr lang="en-US" sz="2200" dirty="0" smtClean="0">
                <a:latin typeface="Times New Roman" panose="02020603050405020304" pitchFamily="18" charset="0"/>
                <a:cs typeface="Times New Roman" panose="02020603050405020304" pitchFamily="18" charset="0"/>
              </a:rPr>
              <a:t>Bounded </a:t>
            </a:r>
            <a:r>
              <a:rPr lang="en-US" sz="2200" dirty="0">
                <a:latin typeface="Times New Roman" panose="02020603050405020304" pitchFamily="18" charset="0"/>
                <a:cs typeface="Times New Roman" panose="02020603050405020304" pitchFamily="18" charset="0"/>
              </a:rPr>
              <a:t>waiting means that each process must have a limited waiting time. </a:t>
            </a:r>
            <a:r>
              <a:rPr lang="en-US" sz="2200" dirty="0" smtClean="0">
                <a:latin typeface="Times New Roman" panose="02020603050405020304" pitchFamily="18" charset="0"/>
                <a:cs typeface="Times New Roman" panose="02020603050405020304" pitchFamily="18" charset="0"/>
              </a:rPr>
              <a:t>It </a:t>
            </a:r>
            <a:r>
              <a:rPr lang="en-US" sz="2200" dirty="0">
                <a:latin typeface="Times New Roman" panose="02020603050405020304" pitchFamily="18" charset="0"/>
                <a:cs typeface="Times New Roman" panose="02020603050405020304" pitchFamily="18" charset="0"/>
              </a:rPr>
              <a:t>should not wait endlessly to access the critical section.</a:t>
            </a:r>
          </a:p>
          <a:p>
            <a:endParaRPr lang="en-US" dirty="0"/>
          </a:p>
        </p:txBody>
      </p:sp>
    </p:spTree>
    <p:extLst>
      <p:ext uri="{BB962C8B-B14F-4D97-AF65-F5344CB8AC3E}">
        <p14:creationId xmlns:p14="http://schemas.microsoft.com/office/powerpoint/2010/main" val="3601041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974" y="450574"/>
            <a:ext cx="3657600" cy="686818"/>
          </a:xfrm>
        </p:spPr>
        <p:txBody>
          <a:bodyPr/>
          <a:lstStyle/>
          <a:p>
            <a:r>
              <a:rPr lang="en-US" dirty="0">
                <a:solidFill>
                  <a:schemeClr val="tx1"/>
                </a:solidFill>
                <a:latin typeface="Times New Roman" panose="02020603050405020304" pitchFamily="18" charset="0"/>
                <a:cs typeface="Times New Roman" panose="02020603050405020304" pitchFamily="18" charset="0"/>
              </a:rPr>
              <a:t>S</a:t>
            </a:r>
            <a:r>
              <a:rPr lang="en-US" dirty="0" smtClean="0">
                <a:solidFill>
                  <a:schemeClr val="tx1"/>
                </a:solidFill>
                <a:latin typeface="Times New Roman" panose="02020603050405020304" pitchFamily="18" charset="0"/>
                <a:cs typeface="Times New Roman" panose="02020603050405020304" pitchFamily="18" charset="0"/>
              </a:rPr>
              <a:t>emaphores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3999" y="1325217"/>
            <a:ext cx="9236765" cy="4956313"/>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Semaphore is simply a variable that is non-negative and shared between threads. </a:t>
            </a:r>
            <a:r>
              <a:rPr lang="en-US" sz="2200" dirty="0" smtClean="0">
                <a:latin typeface="Times New Roman" panose="02020603050405020304" pitchFamily="18" charset="0"/>
                <a:cs typeface="Times New Roman" panose="02020603050405020304" pitchFamily="18" charset="0"/>
              </a:rPr>
              <a:t>This variable is used to solve the critical section problem and to achieve process synchronization in multiprocessing environment. It </a:t>
            </a:r>
            <a:r>
              <a:rPr lang="en-US" sz="2200" dirty="0">
                <a:latin typeface="Times New Roman" panose="02020603050405020304" pitchFamily="18" charset="0"/>
                <a:cs typeface="Times New Roman" panose="02020603050405020304" pitchFamily="18" charset="0"/>
              </a:rPr>
              <a:t>uses two atomic operations, 1)wait, and 2) signal for the process synchronization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 semaphore either allows or disallows access to the resource, which depends on how it is set up</a:t>
            </a:r>
            <a:r>
              <a:rPr lang="en-US" sz="2200" dirty="0" smtClean="0">
                <a:latin typeface="Times New Roman" panose="02020603050405020304" pitchFamily="18" charset="0"/>
                <a:cs typeface="Times New Roman" panose="02020603050405020304" pitchFamily="18" charset="0"/>
              </a:rPr>
              <a:t>.</a:t>
            </a:r>
          </a:p>
          <a:p>
            <a:pPr marL="0" indent="0" algn="just">
              <a:buNone/>
            </a:pPr>
            <a:r>
              <a:rPr lang="en-US" sz="2400" b="1" dirty="0">
                <a:latin typeface="Times New Roman" panose="02020603050405020304" pitchFamily="18" charset="0"/>
                <a:cs typeface="Times New Roman" panose="02020603050405020304" pitchFamily="18" charset="0"/>
              </a:rPr>
              <a:t>Characteristic of Semaphore</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It is a mechanism that can be used to provide synchronization of tasks.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It is a low-level synchronization mechanism.</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Semaphore will always hold a non-negative integer value.</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Semaphore can be implemented using test operations and interrupts, which should be executed using file descriptors.</a:t>
            </a:r>
          </a:p>
        </p:txBody>
      </p:sp>
    </p:spTree>
    <p:extLst>
      <p:ext uri="{BB962C8B-B14F-4D97-AF65-F5344CB8AC3E}">
        <p14:creationId xmlns:p14="http://schemas.microsoft.com/office/powerpoint/2010/main" val="1047420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760" y="544357"/>
            <a:ext cx="4374910"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CPU scheduling </a:t>
            </a:r>
          </a:p>
        </p:txBody>
      </p:sp>
      <p:sp>
        <p:nvSpPr>
          <p:cNvPr id="3" name="Content Placeholder 2"/>
          <p:cNvSpPr>
            <a:spLocks noGrp="1"/>
          </p:cNvSpPr>
          <p:nvPr>
            <p:ph idx="1"/>
          </p:nvPr>
        </p:nvSpPr>
        <p:spPr>
          <a:xfrm>
            <a:off x="1524000" y="1285461"/>
            <a:ext cx="8839200" cy="5221356"/>
          </a:xfrm>
        </p:spPr>
        <p:txBody>
          <a:bodyPr/>
          <a:lstStyle/>
          <a:p>
            <a:pPr marL="0" indent="0" algn="just">
              <a:buNone/>
            </a:pPr>
            <a:r>
              <a:rPr lang="en-US" sz="2200" dirty="0">
                <a:latin typeface="Times New Roman" panose="02020603050405020304" pitchFamily="18" charset="0"/>
                <a:cs typeface="Times New Roman" panose="02020603050405020304" pitchFamily="18" charset="0"/>
              </a:rPr>
              <a:t>CPU Scheduling is a process of determining which process will own CPU for execution while another process is on hold. The main task of CPU scheduling is to make sure that whenever the CPU remains idle, the OS at least select one of the processes available in the ready queue for execution. The selection process will be carried out by the CPU scheduler. It selects one of the processes in memory that are ready for execution</a:t>
            </a:r>
            <a:r>
              <a:rPr lang="en-US" sz="2200" dirty="0" smtClean="0">
                <a:latin typeface="Times New Roman" panose="02020603050405020304" pitchFamily="18" charset="0"/>
                <a:cs typeface="Times New Roman" panose="02020603050405020304" pitchFamily="18" charset="0"/>
              </a:rPr>
              <a:t>.</a:t>
            </a:r>
          </a:p>
          <a:p>
            <a:endParaRPr lang="en-US" dirty="0"/>
          </a:p>
        </p:txBody>
      </p:sp>
      <p:sp>
        <p:nvSpPr>
          <p:cNvPr id="4" name="Rectangle 3"/>
          <p:cNvSpPr/>
          <p:nvPr/>
        </p:nvSpPr>
        <p:spPr bwMode="auto">
          <a:xfrm>
            <a:off x="4684643" y="3617843"/>
            <a:ext cx="2782956" cy="59634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CPU Scheduling</a:t>
            </a:r>
          </a:p>
        </p:txBody>
      </p:sp>
      <p:sp>
        <p:nvSpPr>
          <p:cNvPr id="5" name="Rectangle 4"/>
          <p:cNvSpPr/>
          <p:nvPr/>
        </p:nvSpPr>
        <p:spPr bwMode="auto">
          <a:xfrm>
            <a:off x="2915479" y="5327374"/>
            <a:ext cx="2425148" cy="62947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Pre-Emptive</a:t>
            </a:r>
          </a:p>
        </p:txBody>
      </p:sp>
      <p:sp>
        <p:nvSpPr>
          <p:cNvPr id="6" name="Rectangle 5"/>
          <p:cNvSpPr/>
          <p:nvPr/>
        </p:nvSpPr>
        <p:spPr bwMode="auto">
          <a:xfrm>
            <a:off x="7361581" y="5307497"/>
            <a:ext cx="2736575" cy="54665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solidFill>
                  <a:schemeClr val="tx1"/>
                </a:solidFill>
                <a:latin typeface="Times New Roman" pitchFamily="18" charset="0"/>
              </a:rPr>
              <a:t>Non-Preemptive</a:t>
            </a:r>
            <a:endParaRPr kumimoji="0" lang="en-US" sz="2400" b="1" i="0" u="none" strike="noStrike" cap="none" normalizeH="0" baseline="0" dirty="0" smtClean="0">
              <a:ln>
                <a:noFill/>
              </a:ln>
              <a:solidFill>
                <a:schemeClr val="tx1"/>
              </a:solidFill>
              <a:effectLst/>
              <a:latin typeface="Times New Roman" pitchFamily="18" charset="0"/>
            </a:endParaRPr>
          </a:p>
        </p:txBody>
      </p:sp>
      <p:cxnSp>
        <p:nvCxnSpPr>
          <p:cNvPr id="8" name="Straight Arrow Connector 7"/>
          <p:cNvCxnSpPr>
            <a:stCxn id="4" idx="2"/>
            <a:endCxn id="5" idx="0"/>
          </p:cNvCxnSpPr>
          <p:nvPr/>
        </p:nvCxnSpPr>
        <p:spPr bwMode="auto">
          <a:xfrm flipH="1">
            <a:off x="4128053" y="4214191"/>
            <a:ext cx="1948068" cy="11131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a:stCxn id="4" idx="2"/>
            <a:endCxn id="6" idx="0"/>
          </p:cNvCxnSpPr>
          <p:nvPr/>
        </p:nvCxnSpPr>
        <p:spPr bwMode="auto">
          <a:xfrm>
            <a:off x="6076121" y="4214191"/>
            <a:ext cx="2653748" cy="10933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627592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038" y="491348"/>
            <a:ext cx="5236301"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Types of Semaphores</a:t>
            </a:r>
          </a:p>
        </p:txBody>
      </p:sp>
      <p:sp>
        <p:nvSpPr>
          <p:cNvPr id="3" name="Content Placeholder 2"/>
          <p:cNvSpPr>
            <a:spLocks noGrp="1"/>
          </p:cNvSpPr>
          <p:nvPr>
            <p:ph idx="1"/>
          </p:nvPr>
        </p:nvSpPr>
        <p:spPr>
          <a:xfrm>
            <a:off x="1828800" y="1285461"/>
            <a:ext cx="8719930" cy="4850296"/>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two common kinds of semaphores </a:t>
            </a:r>
            <a:r>
              <a:rPr lang="en-US" sz="2200" dirty="0" smtClean="0">
                <a:latin typeface="Times New Roman" panose="02020603050405020304" pitchFamily="18" charset="0"/>
                <a:cs typeface="Times New Roman" panose="02020603050405020304" pitchFamily="18" charset="0"/>
              </a:rPr>
              <a:t>are</a:t>
            </a: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Binary semaphores.</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Counting </a:t>
            </a:r>
            <a:r>
              <a:rPr lang="en-US" sz="2200" dirty="0" smtClean="0">
                <a:latin typeface="Times New Roman" panose="02020603050405020304" pitchFamily="18" charset="0"/>
                <a:cs typeface="Times New Roman" panose="02020603050405020304" pitchFamily="18" charset="0"/>
              </a:rPr>
              <a:t>semaphores</a:t>
            </a:r>
          </a:p>
          <a:p>
            <a:pPr algn="just">
              <a:buFont typeface="Wingdings" panose="05000000000000000000" pitchFamily="2" charset="2"/>
              <a:buChar char="v"/>
            </a:pPr>
            <a:r>
              <a:rPr lang="en-US" sz="2400" b="1" dirty="0" smtClean="0">
                <a:latin typeface="Times New Roman" panose="02020603050405020304" pitchFamily="18" charset="0"/>
                <a:cs typeface="Times New Roman" panose="02020603050405020304" pitchFamily="18" charset="0"/>
              </a:rPr>
              <a:t>Binary Semaphores</a:t>
            </a:r>
          </a:p>
          <a:p>
            <a:pPr marL="0" indent="0" algn="just">
              <a:buNone/>
            </a:pPr>
            <a:r>
              <a:rPr lang="en-US" sz="2200" dirty="0" smtClean="0">
                <a:latin typeface="Times New Roman" panose="02020603050405020304" pitchFamily="18" charset="0"/>
                <a:cs typeface="Times New Roman" panose="02020603050405020304" pitchFamily="18" charset="0"/>
              </a:rPr>
              <a:t>This is also known as mutex lock. It can have only two values- 0 and 1. Its value is initialized to 1. It is used to implement the solution of critical section problems with multiple processes.</a:t>
            </a:r>
          </a:p>
          <a:p>
            <a:pPr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Counting Semaphores</a:t>
            </a:r>
          </a:p>
          <a:p>
            <a:pPr marL="0" indent="0" algn="just">
              <a:buNone/>
            </a:pPr>
            <a:r>
              <a:rPr lang="en-US" sz="2200" dirty="0">
                <a:latin typeface="Times New Roman" panose="02020603050405020304" pitchFamily="18" charset="0"/>
                <a:cs typeface="Times New Roman" panose="02020603050405020304" pitchFamily="18" charset="0"/>
              </a:rPr>
              <a:t>Its value can range over an unrestricted domain. It is used to control access to a  resource that has multiple instance.</a:t>
            </a: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4419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525" y="451592"/>
            <a:ext cx="8138527"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Wait and Signal Operations in Semaphores</a:t>
            </a:r>
          </a:p>
        </p:txBody>
      </p:sp>
      <p:sp>
        <p:nvSpPr>
          <p:cNvPr id="3" name="Content Placeholder 2"/>
          <p:cNvSpPr>
            <a:spLocks noGrp="1"/>
          </p:cNvSpPr>
          <p:nvPr>
            <p:ph idx="1"/>
          </p:nvPr>
        </p:nvSpPr>
        <p:spPr>
          <a:xfrm>
            <a:off x="1749287" y="1166191"/>
            <a:ext cx="9276522" cy="5579165"/>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Both of these operations are used to implement process synchronization. The goal of this semaphore operation is to get mutual exclusion</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Wait for Operation</a:t>
            </a:r>
          </a:p>
          <a:p>
            <a:pPr marL="0" indent="0" algn="just">
              <a:buNone/>
            </a:pPr>
            <a:r>
              <a:rPr lang="en-US" sz="2200" dirty="0">
                <a:latin typeface="Times New Roman" panose="02020603050405020304" pitchFamily="18" charset="0"/>
                <a:cs typeface="Times New Roman" panose="02020603050405020304" pitchFamily="18" charset="0"/>
              </a:rPr>
              <a:t>This type of semaphore operation helps you to control the entry of a task into the critical section. However, If the value of wait is positive, then the value of the wait argument X is decremented. In the case of negative or zero value, no operation is executed. It is also called P(S) operation.</a:t>
            </a:r>
          </a:p>
          <a:p>
            <a:pPr marL="0" indent="0" algn="just">
              <a:buNone/>
            </a:pPr>
            <a:r>
              <a:rPr lang="en-US" sz="2200" dirty="0" smtClean="0">
                <a:latin typeface="Times New Roman" panose="02020603050405020304" pitchFamily="18" charset="0"/>
                <a:cs typeface="Times New Roman" panose="02020603050405020304" pitchFamily="18" charset="0"/>
              </a:rPr>
              <a:t>Code P(S</a:t>
            </a:r>
            <a:r>
              <a:rPr lang="en-US" sz="2200" dirty="0">
                <a:latin typeface="Times New Roman" panose="02020603050405020304" pitchFamily="18" charset="0"/>
                <a:cs typeface="Times New Roman" panose="02020603050405020304" pitchFamily="18" charset="0"/>
              </a:rPr>
              <a:t>)</a:t>
            </a:r>
          </a:p>
          <a:p>
            <a:pPr marL="0" indent="0" algn="just">
              <a:buNone/>
            </a:pPr>
            <a:r>
              <a:rPr lang="en-US"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rPr>
              <a:t>    while (S&lt;=0);</a:t>
            </a:r>
          </a:p>
          <a:p>
            <a:pPr marL="0" indent="0" algn="just">
              <a:buNone/>
            </a:pPr>
            <a:r>
              <a:rPr lang="en-US" sz="2200" dirty="0">
                <a:latin typeface="Times New Roman" panose="02020603050405020304" pitchFamily="18" charset="0"/>
                <a:cs typeface="Times New Roman" panose="02020603050405020304" pitchFamily="18" charset="0"/>
              </a:rPr>
              <a:t>    S--;</a:t>
            </a:r>
          </a:p>
          <a:p>
            <a:pPr marL="0" indent="0" algn="just">
              <a:buNone/>
            </a:pP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52282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5791" y="980661"/>
            <a:ext cx="8839200" cy="4611756"/>
          </a:xfrm>
        </p:spPr>
        <p:txBody>
          <a:bodyPr/>
          <a:lstStyle/>
          <a:p>
            <a:pPr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Signal operation</a:t>
            </a:r>
          </a:p>
          <a:p>
            <a:pPr marL="0" indent="0" algn="just">
              <a:buNone/>
            </a:pPr>
            <a:r>
              <a:rPr lang="en-US" sz="2200" dirty="0">
                <a:latin typeface="Times New Roman" panose="02020603050405020304" pitchFamily="18" charset="0"/>
                <a:cs typeface="Times New Roman" panose="02020603050405020304" pitchFamily="18" charset="0"/>
              </a:rPr>
              <a:t>This type of Semaphore operation is used to control the exit of a task from a critical section. It helps to increase the value of the argument by 1, which is denoted as V(S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smtClean="0">
                <a:latin typeface="Times New Roman" panose="02020603050405020304" pitchFamily="18" charset="0"/>
                <a:cs typeface="Times New Roman" panose="02020603050405020304" pitchFamily="18" charset="0"/>
              </a:rPr>
              <a:t>Code V(S</a:t>
            </a:r>
            <a:r>
              <a:rPr lang="en-US" sz="2200" dirty="0">
                <a:latin typeface="Times New Roman" panose="02020603050405020304" pitchFamily="18" charset="0"/>
                <a:cs typeface="Times New Roman" panose="02020603050405020304" pitchFamily="18" charset="0"/>
              </a:rPr>
              <a:t>)</a:t>
            </a:r>
          </a:p>
          <a:p>
            <a:pPr marL="0" indent="0" algn="just">
              <a:buNone/>
            </a:pPr>
            <a:r>
              <a:rPr lang="en-US"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rPr>
              <a:t>    while (S&gt;=0);</a:t>
            </a:r>
          </a:p>
          <a:p>
            <a:pPr marL="0" indent="0" algn="just">
              <a:buNone/>
            </a:pPr>
            <a:r>
              <a:rPr lang="en-US" sz="2200" dirty="0">
                <a:latin typeface="Times New Roman" panose="02020603050405020304" pitchFamily="18" charset="0"/>
                <a:cs typeface="Times New Roman" panose="02020603050405020304" pitchFamily="18" charset="0"/>
              </a:rPr>
              <a:t>    S++;</a:t>
            </a:r>
          </a:p>
          <a:p>
            <a:pPr marL="0" indent="0" algn="just">
              <a:buNone/>
            </a:pP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95584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2795" y="517853"/>
            <a:ext cx="4719466"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Classical </a:t>
            </a:r>
            <a:r>
              <a:rPr lang="en-US" dirty="0" smtClean="0">
                <a:solidFill>
                  <a:schemeClr val="tx1"/>
                </a:solidFill>
                <a:latin typeface="Times New Roman" panose="02020603050405020304" pitchFamily="18" charset="0"/>
                <a:cs typeface="Times New Roman" panose="02020603050405020304" pitchFamily="18" charset="0"/>
              </a:rPr>
              <a:t> Process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21564" y="1315277"/>
            <a:ext cx="9369287" cy="4740965"/>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W</a:t>
            </a:r>
            <a:r>
              <a:rPr lang="en-US" sz="2200" dirty="0" smtClean="0">
                <a:latin typeface="Times New Roman" panose="02020603050405020304" pitchFamily="18" charset="0"/>
                <a:cs typeface="Times New Roman" panose="02020603050405020304" pitchFamily="18" charset="0"/>
              </a:rPr>
              <a:t>e </a:t>
            </a:r>
            <a:r>
              <a:rPr lang="en-US" sz="2200" dirty="0">
                <a:latin typeface="Times New Roman" panose="02020603050405020304" pitchFamily="18" charset="0"/>
                <a:cs typeface="Times New Roman" panose="02020603050405020304" pitchFamily="18" charset="0"/>
              </a:rPr>
              <a:t>will see number of classical problems of synchronization as examples of a large class of concurrency-control problems. In our solutions to the problems, we use semaphores for synchronization, since that is the traditional way to present such solutions. However, actual implementations of these solutions could use mutex locks in place of binary semaphores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These problems are used for testing nearly every newly proposed synchronization scheme. The following problems of synchronization are considered as classical problems</a:t>
            </a:r>
            <a:r>
              <a:rPr lang="en-US" sz="22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Producer-consumer problem (Bounded  Buffer Problem) </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Reader-writer problem </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Dining </a:t>
            </a:r>
            <a:r>
              <a:rPr lang="en-US" sz="2200" dirty="0">
                <a:latin typeface="Times New Roman" panose="02020603050405020304" pitchFamily="18" charset="0"/>
                <a:cs typeface="Times New Roman" panose="02020603050405020304" pitchFamily="18" charset="0"/>
              </a:rPr>
              <a:t>philosophers </a:t>
            </a:r>
            <a:r>
              <a:rPr lang="en-US" sz="2200" dirty="0" smtClean="0">
                <a:latin typeface="Times New Roman" panose="02020603050405020304" pitchFamily="18" charset="0"/>
                <a:cs typeface="Times New Roman" panose="02020603050405020304" pitchFamily="18" charset="0"/>
              </a:rPr>
              <a:t>problem</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Barber’s </a:t>
            </a:r>
            <a:r>
              <a:rPr lang="en-US" sz="2200" dirty="0">
                <a:latin typeface="Times New Roman" panose="02020603050405020304" pitchFamily="18" charset="0"/>
                <a:cs typeface="Times New Roman" panose="02020603050405020304" pitchFamily="18" charset="0"/>
              </a:rPr>
              <a:t>shop </a:t>
            </a:r>
            <a:r>
              <a:rPr lang="en-US" sz="2200" dirty="0" smtClean="0">
                <a:latin typeface="Times New Roman" panose="02020603050405020304" pitchFamily="18" charset="0"/>
                <a:cs typeface="Times New Roman" panose="02020603050405020304" pitchFamily="18" charset="0"/>
              </a:rPr>
              <a:t>problem </a:t>
            </a:r>
          </a:p>
          <a:p>
            <a:pPr algn="just">
              <a:buFont typeface="Wingdings" panose="05000000000000000000" pitchFamily="2" charset="2"/>
              <a:buChar char="v"/>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02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04" y="491348"/>
            <a:ext cx="10840279" cy="10194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Producer-Consumer Problem</a:t>
            </a:r>
            <a:r>
              <a:rPr lang="en-US" dirty="0">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(Bounded-Buffer </a:t>
            </a:r>
            <a:r>
              <a:rPr lang="en-US" dirty="0">
                <a:solidFill>
                  <a:schemeClr val="tx1"/>
                </a:solidFill>
                <a:latin typeface="Times New Roman" panose="02020603050405020304" pitchFamily="18" charset="0"/>
                <a:cs typeface="Times New Roman" panose="02020603050405020304" pitchFamily="18" charset="0"/>
              </a:rPr>
              <a:t>or Producer-Consumer </a:t>
            </a:r>
            <a:r>
              <a:rPr lang="en-US" dirty="0" smtClean="0">
                <a:solidFill>
                  <a:schemeClr val="tx1"/>
                </a:solidFill>
                <a:latin typeface="Times New Roman" panose="02020603050405020304" pitchFamily="18" charset="0"/>
                <a:cs typeface="Times New Roman" panose="02020603050405020304" pitchFamily="18" charset="0"/>
              </a:rPr>
              <a:t>Problem)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55304" y="1659835"/>
            <a:ext cx="8203096" cy="3124200"/>
          </a:xfrm>
        </p:spPr>
        <p:txBody>
          <a:bodyPr/>
          <a:lstStyle/>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Bounded </a:t>
            </a:r>
            <a:r>
              <a:rPr lang="en-US" sz="2200" dirty="0">
                <a:latin typeface="Times New Roman" panose="02020603050405020304" pitchFamily="18" charset="0"/>
                <a:cs typeface="Times New Roman" panose="02020603050405020304" pitchFamily="18" charset="0"/>
              </a:rPr>
              <a:t>Buffer problem is also called producer consumer problem. This problem is generalized in terms of the Producer-Consumer problem. Solution to this problem is, creating two counting semaphores “full” and “empty” to keep track of the current number of full and empty buffers respectively. Producers produce a product and consumers consume the product, but both use of one of the containers each time.</a:t>
            </a:r>
          </a:p>
        </p:txBody>
      </p:sp>
    </p:spTree>
    <p:extLst>
      <p:ext uri="{BB962C8B-B14F-4D97-AF65-F5344CB8AC3E}">
        <p14:creationId xmlns:p14="http://schemas.microsoft.com/office/powerpoint/2010/main" val="3941282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8226" y="557609"/>
            <a:ext cx="4956314"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Reader-Writer </a:t>
            </a:r>
            <a:r>
              <a:rPr lang="en-US" dirty="0">
                <a:solidFill>
                  <a:schemeClr val="tx1"/>
                </a:solidFill>
                <a:latin typeface="Times New Roman" panose="02020603050405020304" pitchFamily="18" charset="0"/>
                <a:cs typeface="Times New Roman" panose="02020603050405020304" pitchFamily="18" charset="0"/>
              </a:rPr>
              <a:t>P</a:t>
            </a:r>
            <a:r>
              <a:rPr lang="en-US" dirty="0" smtClean="0">
                <a:solidFill>
                  <a:schemeClr val="tx1"/>
                </a:solidFill>
                <a:latin typeface="Times New Roman" panose="02020603050405020304" pitchFamily="18" charset="0"/>
                <a:cs typeface="Times New Roman" panose="02020603050405020304" pitchFamily="18" charset="0"/>
              </a:rPr>
              <a:t>roblem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36035" y="1368286"/>
            <a:ext cx="8189843" cy="4542183"/>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In this problem there are some processes(called readers) that only read the shared data, and never change it, and there are other processes(called writers) who may change the data in addition to </a:t>
            </a:r>
            <a:r>
              <a:rPr lang="en-US" sz="2200" dirty="0" smtClean="0">
                <a:latin typeface="Times New Roman" panose="02020603050405020304" pitchFamily="18" charset="0"/>
                <a:cs typeface="Times New Roman" panose="02020603050405020304" pitchFamily="18" charset="0"/>
              </a:rPr>
              <a:t>reading.</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There are various type of readers-writers problem, most </a:t>
            </a:r>
            <a:r>
              <a:rPr lang="en-US" sz="2200" dirty="0" smtClean="0">
                <a:latin typeface="Times New Roman" panose="02020603050405020304" pitchFamily="18" charset="0"/>
                <a:cs typeface="Times New Roman" panose="02020603050405020304" pitchFamily="18" charset="0"/>
              </a:rPr>
              <a:t>on </a:t>
            </a:r>
            <a:r>
              <a:rPr lang="en-US" sz="2200" dirty="0">
                <a:latin typeface="Times New Roman" panose="02020603050405020304" pitchFamily="18" charset="0"/>
                <a:cs typeface="Times New Roman" panose="02020603050405020304" pitchFamily="18" charset="0"/>
              </a:rPr>
              <a:t>relative priorities of readers and writers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main complexity with this problem occurs from allowing more than one reader to access the data at the same time</a:t>
            </a:r>
            <a:r>
              <a:rPr lang="en-US" sz="2200" dirty="0" smtClean="0">
                <a:latin typeface="Times New Roman" panose="02020603050405020304" pitchFamily="18" charset="0"/>
                <a:cs typeface="Times New Roman" panose="02020603050405020304" pitchFamily="18" charset="0"/>
              </a:rPr>
              <a:t>.</a:t>
            </a:r>
            <a:r>
              <a:rPr lang="en-US" dirty="0" smtClean="0"/>
              <a:t> </a:t>
            </a:r>
            <a:endParaRPr lang="en-US" dirty="0"/>
          </a:p>
        </p:txBody>
      </p:sp>
    </p:spTree>
    <p:extLst>
      <p:ext uri="{BB962C8B-B14F-4D97-AF65-F5344CB8AC3E}">
        <p14:creationId xmlns:p14="http://schemas.microsoft.com/office/powerpoint/2010/main" val="4117482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039" y="372079"/>
            <a:ext cx="7104857" cy="568825"/>
          </a:xfrm>
        </p:spPr>
        <p:txBody>
          <a:bodyPr/>
          <a:lstStyle/>
          <a:p>
            <a:r>
              <a:rPr lang="en-US" dirty="0">
                <a:solidFill>
                  <a:schemeClr val="tx1"/>
                </a:solidFill>
                <a:latin typeface="Times New Roman" panose="02020603050405020304" pitchFamily="18" charset="0"/>
                <a:cs typeface="Times New Roman" panose="02020603050405020304" pitchFamily="18" charset="0"/>
              </a:rPr>
              <a:t>Dining </a:t>
            </a:r>
            <a:r>
              <a:rPr lang="en-US" dirty="0" smtClean="0">
                <a:solidFill>
                  <a:schemeClr val="tx1"/>
                </a:solidFill>
                <a:latin typeface="Times New Roman" panose="02020603050405020304" pitchFamily="18" charset="0"/>
                <a:cs typeface="Times New Roman" panose="02020603050405020304" pitchFamily="18" charset="0"/>
              </a:rPr>
              <a:t>Philosophers </a:t>
            </a:r>
            <a:r>
              <a:rPr lang="en-US" dirty="0">
                <a:solidFill>
                  <a:schemeClr val="tx1"/>
                </a:solidFill>
                <a:latin typeface="Times New Roman" panose="02020603050405020304" pitchFamily="18" charset="0"/>
                <a:cs typeface="Times New Roman" panose="02020603050405020304" pitchFamily="18" charset="0"/>
              </a:rPr>
              <a:t>P</a:t>
            </a:r>
            <a:r>
              <a:rPr lang="en-US" dirty="0" smtClean="0">
                <a:solidFill>
                  <a:schemeClr val="tx1"/>
                </a:solidFill>
                <a:latin typeface="Times New Roman" panose="02020603050405020304" pitchFamily="18" charset="0"/>
                <a:cs typeface="Times New Roman" panose="02020603050405020304" pitchFamily="18" charset="0"/>
              </a:rPr>
              <a:t>roblem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28800" y="967409"/>
            <a:ext cx="9289774" cy="5777948"/>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dining philosopher's problem involves the allocation of limited resources to a group of processes in a deadlock-free and starvation-free manner</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There are five philosophers sitting around a table, in which there are five chopsticks/forks kept beside them and a bowl of </a:t>
            </a:r>
            <a:r>
              <a:rPr lang="en-US" sz="2200" dirty="0" err="1" smtClean="0">
                <a:latin typeface="Times New Roman" panose="02020603050405020304" pitchFamily="18" charset="0"/>
                <a:cs typeface="Times New Roman" panose="02020603050405020304" pitchFamily="18" charset="0"/>
              </a:rPr>
              <a:t>chowmin</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 the </a:t>
            </a:r>
            <a:r>
              <a:rPr lang="en-US" sz="2200" dirty="0" smtClean="0">
                <a:latin typeface="Times New Roman" panose="02020603050405020304" pitchFamily="18" charset="0"/>
                <a:cs typeface="Times New Roman" panose="02020603050405020304" pitchFamily="18" charset="0"/>
              </a:rPr>
              <a:t>center, </a:t>
            </a:r>
            <a:r>
              <a:rPr lang="en-US" sz="2200" dirty="0">
                <a:latin typeface="Times New Roman" panose="02020603050405020304" pitchFamily="18" charset="0"/>
                <a:cs typeface="Times New Roman" panose="02020603050405020304" pitchFamily="18" charset="0"/>
              </a:rPr>
              <a:t>When a philosopher wants to eat, he uses two chopsticks - one from their left and one from their right. When a philosopher wants to think, he keeps down both chopsticks at their original place.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539" y="3539090"/>
            <a:ext cx="6361044" cy="316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3421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012" y="478096"/>
            <a:ext cx="5236301"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Barber’s </a:t>
            </a:r>
            <a:r>
              <a:rPr lang="en-US" dirty="0" smtClean="0">
                <a:solidFill>
                  <a:schemeClr val="tx1"/>
                </a:solidFill>
                <a:latin typeface="Times New Roman" panose="02020603050405020304" pitchFamily="18" charset="0"/>
                <a:cs typeface="Times New Roman" panose="02020603050405020304" pitchFamily="18" charset="0"/>
              </a:rPr>
              <a:t>Shop </a:t>
            </a:r>
            <a:r>
              <a:rPr lang="en-US" dirty="0">
                <a:solidFill>
                  <a:schemeClr val="tx1"/>
                </a:solidFill>
                <a:latin typeface="Times New Roman" panose="02020603050405020304" pitchFamily="18" charset="0"/>
                <a:cs typeface="Times New Roman" panose="02020603050405020304" pitchFamily="18" charset="0"/>
              </a:rPr>
              <a:t>P</a:t>
            </a:r>
            <a:r>
              <a:rPr lang="en-US" dirty="0" smtClean="0">
                <a:solidFill>
                  <a:schemeClr val="tx1"/>
                </a:solidFill>
                <a:latin typeface="Times New Roman" panose="02020603050405020304" pitchFamily="18" charset="0"/>
                <a:cs typeface="Times New Roman" panose="02020603050405020304" pitchFamily="18" charset="0"/>
              </a:rPr>
              <a:t>roblem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57131" y="1232451"/>
            <a:ext cx="8839200" cy="5406887"/>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Barber shop with one barber, one barber chair and N chairs to wait in. When no customers the barber goes to sleep in barber chair and must be woken when a customer comes in. When barber is cutting hair new </a:t>
            </a:r>
            <a:r>
              <a:rPr lang="en-US" sz="2200" dirty="0" smtClean="0">
                <a:latin typeface="Times New Roman" panose="02020603050405020304" pitchFamily="18" charset="0"/>
                <a:cs typeface="Times New Roman" panose="02020603050405020304" pitchFamily="18" charset="0"/>
              </a:rPr>
              <a:t>customers </a:t>
            </a:r>
            <a:r>
              <a:rPr lang="en-US" sz="2200" dirty="0">
                <a:latin typeface="Times New Roman" panose="02020603050405020304" pitchFamily="18" charset="0"/>
                <a:cs typeface="Times New Roman" panose="02020603050405020304" pitchFamily="18" charset="0"/>
              </a:rPr>
              <a:t>take empty seats to wait, or leave if no vacancy</a:t>
            </a:r>
            <a:r>
              <a:rPr lang="en-US" sz="2200" dirty="0"/>
              <a: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409" y="2769704"/>
            <a:ext cx="6626087" cy="337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5240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008" y="451592"/>
            <a:ext cx="5274365"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Interprocess </a:t>
            </a:r>
            <a:r>
              <a:rPr lang="en-US" dirty="0" smtClean="0">
                <a:solidFill>
                  <a:schemeClr val="tx1"/>
                </a:solidFill>
                <a:latin typeface="Times New Roman" panose="02020603050405020304" pitchFamily="18" charset="0"/>
                <a:cs typeface="Times New Roman" panose="02020603050405020304" pitchFamily="18" charset="0"/>
              </a:rPr>
              <a:t>Communication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95061" y="1328530"/>
            <a:ext cx="8839200" cy="5403573"/>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Interprocess communication is the mechanism provided by the operating system that allows processes to communicate with each other. This communication could involve a process letting another process know that some event has occurred or the transferring of data from one process to another</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 diagram that illustrates interprocess communication is as follows −</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3881644"/>
            <a:ext cx="7343775" cy="2545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522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0272" y="385331"/>
            <a:ext cx="8973415"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Approaches for Inter-Process Communication</a:t>
            </a:r>
          </a:p>
        </p:txBody>
      </p:sp>
      <p:sp>
        <p:nvSpPr>
          <p:cNvPr id="3" name="Content Placeholder 2"/>
          <p:cNvSpPr>
            <a:spLocks noGrp="1"/>
          </p:cNvSpPr>
          <p:nvPr>
            <p:ph idx="1"/>
          </p:nvPr>
        </p:nvSpPr>
        <p:spPr>
          <a:xfrm>
            <a:off x="1669774" y="1046922"/>
            <a:ext cx="8839200" cy="5327374"/>
          </a:xfrm>
        </p:spPr>
        <p:txBody>
          <a:bodyPr/>
          <a:lstStyle/>
          <a:p>
            <a:pPr marL="0" indent="0" algn="just">
              <a:buNone/>
            </a:pPr>
            <a:r>
              <a:rPr lang="en-US" sz="2200" dirty="0">
                <a:latin typeface="Times New Roman" panose="02020603050405020304" pitchFamily="18" charset="0"/>
                <a:cs typeface="Times New Roman" panose="02020603050405020304" pitchFamily="18" charset="0"/>
              </a:rPr>
              <a:t>Here, are few </a:t>
            </a:r>
            <a:r>
              <a:rPr lang="en-US" sz="2200" dirty="0" smtClean="0">
                <a:latin typeface="Times New Roman" panose="02020603050405020304" pitchFamily="18" charset="0"/>
                <a:cs typeface="Times New Roman" panose="02020603050405020304" pitchFamily="18" charset="0"/>
              </a:rPr>
              <a:t>important </a:t>
            </a:r>
            <a:r>
              <a:rPr lang="en-US" sz="2200" dirty="0">
                <a:latin typeface="Times New Roman" panose="02020603050405020304" pitchFamily="18" charset="0"/>
                <a:cs typeface="Times New Roman" panose="02020603050405020304" pitchFamily="18" charset="0"/>
              </a:rPr>
              <a:t>methods for interprocess communication</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Pipes</a:t>
            </a:r>
          </a:p>
          <a:p>
            <a:pPr marL="0" indent="0" algn="just">
              <a:buNone/>
            </a:pPr>
            <a:r>
              <a:rPr lang="en-US" sz="2200" dirty="0">
                <a:latin typeface="Times New Roman" panose="02020603050405020304" pitchFamily="18" charset="0"/>
                <a:cs typeface="Times New Roman" panose="02020603050405020304" pitchFamily="18" charset="0"/>
              </a:rPr>
              <a:t>Pipe is widely used for communication between two related processes. This is a half-duplex method, so the first process communicates with the second process. However, in order to achieve a full-duplex, another pipe is needed</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Message Passing:</a:t>
            </a:r>
          </a:p>
          <a:p>
            <a:pPr marL="0" indent="0" algn="just">
              <a:buNone/>
            </a:pPr>
            <a:r>
              <a:rPr lang="en-US" sz="2200" dirty="0">
                <a:latin typeface="Times New Roman" panose="02020603050405020304" pitchFamily="18" charset="0"/>
                <a:cs typeface="Times New Roman" panose="02020603050405020304" pitchFamily="18" charset="0"/>
              </a:rPr>
              <a:t>It is a mechanism for a process to communicate and synchronize. Using message passing, the process communicates with each other without resorting to shared variables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IPC mechanism provides two operations</a:t>
            </a:r>
            <a:r>
              <a:rPr lang="en-US" sz="2200" b="1" dirty="0" smtClean="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Send (message)- message size fixed or variable</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Received (message)</a:t>
            </a:r>
          </a:p>
        </p:txBody>
      </p:sp>
    </p:spTree>
    <p:extLst>
      <p:ext uri="{BB962C8B-B14F-4D97-AF65-F5344CB8AC3E}">
        <p14:creationId xmlns:p14="http://schemas.microsoft.com/office/powerpoint/2010/main" val="4234708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4" y="1007165"/>
            <a:ext cx="8719932" cy="5022573"/>
          </a:xfrm>
        </p:spPr>
        <p:txBody>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Preemptive Scheduling</a:t>
            </a:r>
          </a:p>
          <a:p>
            <a:pPr marL="0" indent="0" algn="just">
              <a:buNone/>
            </a:pPr>
            <a:r>
              <a:rPr lang="en-US" sz="2200" dirty="0">
                <a:latin typeface="Times New Roman" panose="02020603050405020304" pitchFamily="18" charset="0"/>
                <a:cs typeface="Times New Roman" panose="02020603050405020304" pitchFamily="18" charset="0"/>
              </a:rPr>
              <a:t>In Preemptive Scheduling, the tasks are mostly assigned with their priorities. Sometimes it is important to run a task with a higher priority before another lower priority task, even if the lower priority task is still running. The lower priority task holds for some time and resumes when the higher priority task finishes its execution</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Non-Preemptive Scheduling</a:t>
            </a:r>
          </a:p>
          <a:p>
            <a:pPr marL="0" indent="0" algn="just">
              <a:buNone/>
            </a:pPr>
            <a:r>
              <a:rPr lang="en-US" sz="2200" dirty="0">
                <a:latin typeface="Times New Roman" panose="02020603050405020304" pitchFamily="18" charset="0"/>
                <a:cs typeface="Times New Roman" panose="02020603050405020304" pitchFamily="18" charset="0"/>
              </a:rPr>
              <a:t>In this type of scheduling method, the CPU has been allocated to a specific process. The process that keeps the CPU busy will release the CPU either by switching context or terminating. It is the only method that can be used for various hardware platforms. That's because it doesn't need special hardware (for example, a timer) like preemptive scheduling.</a:t>
            </a:r>
          </a:p>
        </p:txBody>
      </p:sp>
    </p:spTree>
    <p:extLst>
      <p:ext uri="{BB962C8B-B14F-4D97-AF65-F5344CB8AC3E}">
        <p14:creationId xmlns:p14="http://schemas.microsoft.com/office/powerpoint/2010/main" val="719688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0504" y="543339"/>
            <a:ext cx="8839200" cy="5777948"/>
          </a:xfrm>
        </p:spPr>
        <p:txBody>
          <a:bodyPr/>
          <a:lstStyle/>
          <a:p>
            <a:pPr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Message Queues:</a:t>
            </a:r>
          </a:p>
          <a:p>
            <a:pPr marL="0" indent="0" algn="just">
              <a:buNone/>
            </a:pPr>
            <a:r>
              <a:rPr lang="en-US" sz="2200" dirty="0">
                <a:latin typeface="Times New Roman" panose="02020603050405020304" pitchFamily="18" charset="0"/>
                <a:cs typeface="Times New Roman" panose="02020603050405020304" pitchFamily="18" charset="0"/>
              </a:rPr>
              <a:t>A message queue is a linked list of messages stored within the kernel. It is identified by a message queue identifier. This method offers communication between single or multiple processes with full-duplex capacity</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Direct Communication:</a:t>
            </a:r>
          </a:p>
          <a:p>
            <a:pPr marL="0" indent="0" algn="just">
              <a:buNone/>
            </a:pPr>
            <a:r>
              <a:rPr lang="en-US" sz="2200" dirty="0">
                <a:latin typeface="Times New Roman" panose="02020603050405020304" pitchFamily="18" charset="0"/>
                <a:cs typeface="Times New Roman" panose="02020603050405020304" pitchFamily="18" charset="0"/>
              </a:rPr>
              <a:t>In this type of inter-process communication process, should name each other explicitly. In this method, a link is established between one pair of communicating processes, and between each pair, only one link exists</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Indirect Communication:</a:t>
            </a:r>
          </a:p>
          <a:p>
            <a:pPr marL="0" indent="0" algn="just">
              <a:buNone/>
            </a:pPr>
            <a:r>
              <a:rPr lang="en-US" sz="2200" dirty="0">
                <a:latin typeface="Times New Roman" panose="02020603050405020304" pitchFamily="18" charset="0"/>
                <a:cs typeface="Times New Roman" panose="02020603050405020304" pitchFamily="18" charset="0"/>
              </a:rPr>
              <a:t>Indirect communication establishes like only when processes share a common mailbox each pair of processes sharing several communication links. A link can communicate with many processes. The link may be bi-directional or unidirectional</a:t>
            </a:r>
            <a:r>
              <a:rPr lang="en-US" dirty="0"/>
              <a:t>.</a:t>
            </a:r>
          </a:p>
          <a:p>
            <a:endParaRPr lang="en-US" dirty="0"/>
          </a:p>
        </p:txBody>
      </p:sp>
    </p:spTree>
    <p:extLst>
      <p:ext uri="{BB962C8B-B14F-4D97-AF65-F5344CB8AC3E}">
        <p14:creationId xmlns:p14="http://schemas.microsoft.com/office/powerpoint/2010/main" val="359556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8887" y="808383"/>
            <a:ext cx="8839200" cy="4956313"/>
          </a:xfrm>
        </p:spPr>
        <p:txBody>
          <a:bodyPr/>
          <a:lstStyle/>
          <a:p>
            <a:pPr>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Shared Memory:</a:t>
            </a:r>
          </a:p>
          <a:p>
            <a:pPr marL="0" indent="0">
              <a:buNone/>
            </a:pPr>
            <a:r>
              <a:rPr lang="en-US" sz="2200" dirty="0">
                <a:latin typeface="Times New Roman" panose="02020603050405020304" pitchFamily="18" charset="0"/>
                <a:cs typeface="Times New Roman" panose="02020603050405020304" pitchFamily="18" charset="0"/>
              </a:rPr>
              <a:t>Shared memory is a memory shared between two or more </a:t>
            </a:r>
            <a:r>
              <a:rPr lang="en-US" sz="2200" dirty="0" smtClean="0">
                <a:latin typeface="Times New Roman" panose="02020603050405020304" pitchFamily="18" charset="0"/>
                <a:cs typeface="Times New Roman" panose="02020603050405020304" pitchFamily="18" charset="0"/>
              </a:rPr>
              <a:t>processes. </a:t>
            </a:r>
            <a:r>
              <a:rPr lang="en-US" sz="2200" dirty="0">
                <a:latin typeface="Times New Roman" panose="02020603050405020304" pitchFamily="18" charset="0"/>
                <a:cs typeface="Times New Roman" panose="02020603050405020304" pitchFamily="18" charset="0"/>
              </a:rPr>
              <a:t>This type of memory requires to protected from each other by synchronizing access across all the processes.</a:t>
            </a:r>
          </a:p>
          <a:p>
            <a:pPr>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FIFO:</a:t>
            </a:r>
          </a:p>
          <a:p>
            <a:pPr marL="0" indent="0">
              <a:buNone/>
            </a:pPr>
            <a:r>
              <a:rPr lang="en-US" sz="2200" dirty="0">
                <a:latin typeface="Times New Roman" panose="02020603050405020304" pitchFamily="18" charset="0"/>
                <a:cs typeface="Times New Roman" panose="02020603050405020304" pitchFamily="18" charset="0"/>
              </a:rPr>
              <a:t>Communication between two unrelated processes. It is a full-duplex method, which means that the first process can communicate with the second process, and the opposite can also happen</a:t>
            </a:r>
            <a:r>
              <a:rPr lang="en-US" sz="2200" dirty="0" smtClean="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070048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4255" y="478096"/>
            <a:ext cx="10113102" cy="939887"/>
          </a:xfrm>
        </p:spPr>
        <p:txBody>
          <a:bodyPr/>
          <a:lstStyle/>
          <a:p>
            <a:pPr algn="just"/>
            <a:r>
              <a:rPr lang="en-US" sz="2200" dirty="0">
                <a:solidFill>
                  <a:schemeClr val="tx1"/>
                </a:solidFill>
                <a:latin typeface="Times New Roman" panose="02020603050405020304" pitchFamily="18" charset="0"/>
                <a:cs typeface="Times New Roman" panose="02020603050405020304" pitchFamily="18" charset="0"/>
              </a:rPr>
              <a:t>A diagram that demonstrates message queue and shared memory methods of interprocess communication is as follows −</a:t>
            </a:r>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4487" y="1391477"/>
            <a:ext cx="9541565" cy="5168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300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bwMode="auto">
          <a:xfrm>
            <a:off x="4263528" y="2346599"/>
            <a:ext cx="3712684" cy="12712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0" indent="0" algn="ctr">
              <a:buNone/>
            </a:pPr>
            <a:r>
              <a:rPr lang="en-US" sz="5400" b="1" dirty="0" smtClean="0">
                <a:latin typeface="Times New Roman" panose="02020603050405020304" pitchFamily="18" charset="0"/>
                <a:cs typeface="Times New Roman" panose="02020603050405020304" pitchFamily="18" charset="0"/>
              </a:rPr>
              <a:t>THE END</a:t>
            </a:r>
            <a:endParaRPr lang="en-US"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99470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1722" y="821635"/>
            <a:ext cx="8415130" cy="4161181"/>
          </a:xfrm>
        </p:spPr>
        <p:txBody>
          <a:bodyPr/>
          <a:lstStyle/>
          <a:p>
            <a:pPr marL="0" indent="0">
              <a:buNone/>
            </a:pPr>
            <a:r>
              <a:rPr lang="en-US" sz="2400" b="1" dirty="0" smtClean="0">
                <a:latin typeface="Times New Roman" panose="02020603050405020304" pitchFamily="18" charset="0"/>
                <a:cs typeface="Times New Roman" panose="02020603050405020304" pitchFamily="18" charset="0"/>
              </a:rPr>
              <a:t>CPU </a:t>
            </a:r>
            <a:r>
              <a:rPr lang="en-US" sz="2400" b="1" dirty="0">
                <a:latin typeface="Times New Roman" panose="02020603050405020304" pitchFamily="18" charset="0"/>
                <a:cs typeface="Times New Roman" panose="02020603050405020304" pitchFamily="18" charset="0"/>
              </a:rPr>
              <a:t>scheduling </a:t>
            </a:r>
            <a:r>
              <a:rPr lang="en-US" sz="2400" b="1" dirty="0" smtClean="0">
                <a:latin typeface="Times New Roman" panose="02020603050405020304" pitchFamily="18" charset="0"/>
                <a:cs typeface="Times New Roman" panose="02020603050405020304" pitchFamily="18" charset="0"/>
              </a:rPr>
              <a:t>Terminologies </a:t>
            </a:r>
          </a:p>
          <a:p>
            <a:pPr>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Arrival Time: </a:t>
            </a:r>
            <a:r>
              <a:rPr lang="en-US" sz="2200" dirty="0">
                <a:latin typeface="Times New Roman" panose="02020603050405020304" pitchFamily="18" charset="0"/>
                <a:cs typeface="Times New Roman" panose="02020603050405020304" pitchFamily="18" charset="0"/>
              </a:rPr>
              <a:t>Time at which the process arrives in the ready queue.</a:t>
            </a:r>
          </a:p>
          <a:p>
            <a:pPr>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Completion Time: </a:t>
            </a:r>
            <a:r>
              <a:rPr lang="en-US" sz="2200" dirty="0">
                <a:latin typeface="Times New Roman" panose="02020603050405020304" pitchFamily="18" charset="0"/>
                <a:cs typeface="Times New Roman" panose="02020603050405020304" pitchFamily="18" charset="0"/>
              </a:rPr>
              <a:t>Time at which process completes its execution.</a:t>
            </a:r>
          </a:p>
          <a:p>
            <a:pPr>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Burst Time: </a:t>
            </a:r>
            <a:r>
              <a:rPr lang="en-US" sz="2200" dirty="0">
                <a:latin typeface="Times New Roman" panose="02020603050405020304" pitchFamily="18" charset="0"/>
                <a:cs typeface="Times New Roman" panose="02020603050405020304" pitchFamily="18" charset="0"/>
              </a:rPr>
              <a:t>Time required by a process for CPU execution.</a:t>
            </a:r>
          </a:p>
          <a:p>
            <a:pPr>
              <a:buFont typeface="Wingdings" panose="05000000000000000000" pitchFamily="2" charset="2"/>
              <a:buChar char="v"/>
            </a:pPr>
            <a:r>
              <a:rPr lang="en-US" sz="2200" b="1" dirty="0" smtClean="0">
                <a:latin typeface="Times New Roman" panose="02020603050405020304" pitchFamily="18" charset="0"/>
                <a:cs typeface="Times New Roman" panose="02020603050405020304" pitchFamily="18" charset="0"/>
              </a:rPr>
              <a:t>Turn </a:t>
            </a:r>
            <a:r>
              <a:rPr lang="en-US" sz="2200" b="1" dirty="0">
                <a:latin typeface="Times New Roman" panose="02020603050405020304" pitchFamily="18" charset="0"/>
                <a:cs typeface="Times New Roman" panose="02020603050405020304" pitchFamily="18" charset="0"/>
              </a:rPr>
              <a:t>Around Time:</a:t>
            </a:r>
            <a:r>
              <a:rPr lang="en-US" sz="2200" dirty="0">
                <a:latin typeface="Times New Roman" panose="02020603050405020304" pitchFamily="18" charset="0"/>
                <a:cs typeface="Times New Roman" panose="02020603050405020304" pitchFamily="18" charset="0"/>
              </a:rPr>
              <a:t> Time Difference between completion time and arrival time.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Turn Around Time = Completion Time – Arrival Time</a:t>
            </a:r>
          </a:p>
          <a:p>
            <a:pPr>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Waiting Time(W.T):</a:t>
            </a:r>
            <a:r>
              <a:rPr lang="en-US" sz="2200" dirty="0">
                <a:latin typeface="Times New Roman" panose="02020603050405020304" pitchFamily="18" charset="0"/>
                <a:cs typeface="Times New Roman" panose="02020603050405020304" pitchFamily="18" charset="0"/>
              </a:rPr>
              <a:t> Time Difference between turn around time and burst time.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Waiting Time = Turn Around Time – Burst Time</a:t>
            </a:r>
          </a:p>
          <a:p>
            <a:endParaRPr lang="en-US" dirty="0"/>
          </a:p>
        </p:txBody>
      </p:sp>
    </p:spTree>
    <p:extLst>
      <p:ext uri="{BB962C8B-B14F-4D97-AF65-F5344CB8AC3E}">
        <p14:creationId xmlns:p14="http://schemas.microsoft.com/office/powerpoint/2010/main" val="317165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524" y="544357"/>
            <a:ext cx="9967327" cy="1191678"/>
          </a:xfrm>
        </p:spPr>
        <p:txBody>
          <a:bodyPr/>
          <a:lstStyle/>
          <a:p>
            <a:pPr marL="342900" indent="-342900">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Types of CPU scheduling </a:t>
            </a:r>
            <a:r>
              <a:rPr lang="en-US" sz="2400" dirty="0" smtClean="0">
                <a:solidFill>
                  <a:schemeClr val="tx1"/>
                </a:solidFill>
                <a:latin typeface="Times New Roman" panose="02020603050405020304" pitchFamily="18" charset="0"/>
                <a:cs typeface="Times New Roman" panose="02020603050405020304" pitchFamily="18" charset="0"/>
              </a:rPr>
              <a:t>Algorithm or Non-Preemptive </a:t>
            </a:r>
            <a:r>
              <a:rPr lang="en-US" sz="2400" dirty="0">
                <a:solidFill>
                  <a:schemeClr val="tx1"/>
                </a:solidFill>
                <a:latin typeface="Times New Roman" panose="02020603050405020304" pitchFamily="18" charset="0"/>
                <a:cs typeface="Times New Roman" panose="02020603050405020304" pitchFamily="18" charset="0"/>
              </a:rPr>
              <a:t>and </a:t>
            </a:r>
            <a:r>
              <a:rPr lang="en-US" sz="2400" dirty="0" smtClean="0">
                <a:solidFill>
                  <a:schemeClr val="tx1"/>
                </a:solidFill>
                <a:latin typeface="Times New Roman" panose="02020603050405020304" pitchFamily="18" charset="0"/>
                <a:cs typeface="Times New Roman" panose="02020603050405020304" pitchFamily="18" charset="0"/>
              </a:rPr>
              <a:t>Preemptive Algorithms</a:t>
            </a:r>
            <a:r>
              <a:rPr lang="en-US" dirty="0"/>
              <a:t/>
            </a:r>
            <a:br>
              <a:rPr lang="en-US" dirty="0"/>
            </a:br>
            <a:endParaRPr lang="en-US" dirty="0"/>
          </a:p>
        </p:txBody>
      </p:sp>
      <p:sp>
        <p:nvSpPr>
          <p:cNvPr id="3" name="Content Placeholder 2"/>
          <p:cNvSpPr>
            <a:spLocks noGrp="1"/>
          </p:cNvSpPr>
          <p:nvPr>
            <p:ph idx="1"/>
          </p:nvPr>
        </p:nvSpPr>
        <p:spPr>
          <a:xfrm>
            <a:off x="1855304" y="1686341"/>
            <a:ext cx="8839200" cy="3760304"/>
          </a:xfrm>
        </p:spPr>
        <p:txBody>
          <a:bodyPr/>
          <a:lstStyle/>
          <a:p>
            <a:pPr marL="0" indent="0">
              <a:buNone/>
            </a:pPr>
            <a:r>
              <a:rPr lang="en-US" sz="2200" dirty="0" smtClean="0">
                <a:latin typeface="Times New Roman" panose="02020603050405020304" pitchFamily="18" charset="0"/>
                <a:cs typeface="Times New Roman" panose="02020603050405020304" pitchFamily="18" charset="0"/>
              </a:rPr>
              <a:t> There </a:t>
            </a:r>
            <a:r>
              <a:rPr lang="en-US" sz="2200" dirty="0">
                <a:latin typeface="Times New Roman" panose="02020603050405020304" pitchFamily="18" charset="0"/>
                <a:cs typeface="Times New Roman" panose="02020603050405020304" pitchFamily="18" charset="0"/>
              </a:rPr>
              <a:t>are mainly six types of process scheduling </a:t>
            </a:r>
            <a:r>
              <a:rPr lang="en-US" sz="2200" dirty="0" smtClean="0">
                <a:latin typeface="Times New Roman" panose="02020603050405020304" pitchFamily="18" charset="0"/>
                <a:cs typeface="Times New Roman" panose="02020603050405020304" pitchFamily="18" charset="0"/>
              </a:rPr>
              <a:t>algorithms</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First Come First Serve (FCFS)</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Shortest-Job-First (SJF) </a:t>
            </a:r>
            <a:r>
              <a:rPr lang="en-US" sz="2200" dirty="0" smtClean="0">
                <a:latin typeface="Times New Roman" panose="02020603050405020304" pitchFamily="18" charset="0"/>
                <a:cs typeface="Times New Roman" panose="02020603050405020304" pitchFamily="18" charset="0"/>
              </a:rPr>
              <a:t>Scheduling</a:t>
            </a: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Shortest Remaining Time</a:t>
            </a: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Priority </a:t>
            </a:r>
            <a:r>
              <a:rPr lang="en-US" sz="2200" dirty="0">
                <a:latin typeface="Times New Roman" panose="02020603050405020304" pitchFamily="18" charset="0"/>
                <a:cs typeface="Times New Roman" panose="02020603050405020304" pitchFamily="18" charset="0"/>
              </a:rPr>
              <a:t>Scheduling</a:t>
            </a: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Round </a:t>
            </a:r>
            <a:r>
              <a:rPr lang="en-US" sz="2200" dirty="0">
                <a:latin typeface="Times New Roman" panose="02020603050405020304" pitchFamily="18" charset="0"/>
                <a:cs typeface="Times New Roman" panose="02020603050405020304" pitchFamily="18" charset="0"/>
              </a:rPr>
              <a:t>Robin Scheduling</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Multilevel Queue Scheduling</a:t>
            </a:r>
          </a:p>
        </p:txBody>
      </p:sp>
    </p:spTree>
    <p:extLst>
      <p:ext uri="{BB962C8B-B14F-4D97-AF65-F5344CB8AC3E}">
        <p14:creationId xmlns:p14="http://schemas.microsoft.com/office/powerpoint/2010/main" val="433505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43" y="1246721"/>
            <a:ext cx="5753136"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First Come First Serve (FCFS)</a:t>
            </a:r>
            <a:r>
              <a:rPr lang="en-US" dirty="0"/>
              <a:t/>
            </a:r>
            <a:br>
              <a:rPr lang="en-US" dirty="0"/>
            </a:br>
            <a:endParaRPr lang="en-US" dirty="0"/>
          </a:p>
        </p:txBody>
      </p:sp>
      <p:sp>
        <p:nvSpPr>
          <p:cNvPr id="3" name="Content Placeholder 2"/>
          <p:cNvSpPr>
            <a:spLocks noGrp="1"/>
          </p:cNvSpPr>
          <p:nvPr>
            <p:ph idx="1"/>
          </p:nvPr>
        </p:nvSpPr>
        <p:spPr>
          <a:xfrm>
            <a:off x="1643271" y="2216425"/>
            <a:ext cx="8839200" cy="3124200"/>
          </a:xfrm>
        </p:spPr>
        <p:txBody>
          <a:bodyPr/>
          <a:lstStyle/>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Jobs </a:t>
            </a:r>
            <a:r>
              <a:rPr lang="en-US" sz="2200" dirty="0">
                <a:latin typeface="Times New Roman" panose="02020603050405020304" pitchFamily="18" charset="0"/>
                <a:cs typeface="Times New Roman" panose="02020603050405020304" pitchFamily="18" charset="0"/>
              </a:rPr>
              <a:t>are executed on first come, first serve basis.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It is a </a:t>
            </a:r>
            <a:r>
              <a:rPr lang="en-US" sz="2200" dirty="0" smtClean="0">
                <a:latin typeface="Times New Roman" panose="02020603050405020304" pitchFamily="18" charset="0"/>
                <a:cs typeface="Times New Roman" panose="02020603050405020304" pitchFamily="18" charset="0"/>
              </a:rPr>
              <a:t>non-preemptive scheduling </a:t>
            </a:r>
            <a:r>
              <a:rPr lang="en-US" sz="2200" dirty="0">
                <a:latin typeface="Times New Roman" panose="02020603050405020304" pitchFamily="18" charset="0"/>
                <a:cs typeface="Times New Roman" panose="02020603050405020304" pitchFamily="18" charset="0"/>
              </a:rPr>
              <a:t>algorithm.</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Easy to understand and implement.</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Its implementation is based on FIFO queue.</a:t>
            </a:r>
          </a:p>
          <a:p>
            <a:pPr marL="0" indent="0" algn="just">
              <a:buNone/>
            </a:pPr>
            <a:endParaRPr lang="en-US" sz="2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939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8226" y="344556"/>
            <a:ext cx="9568070" cy="6374295"/>
          </a:xfrm>
        </p:spPr>
      </p:pic>
    </p:spTree>
    <p:extLst>
      <p:ext uri="{BB962C8B-B14F-4D97-AF65-F5344CB8AC3E}">
        <p14:creationId xmlns:p14="http://schemas.microsoft.com/office/powerpoint/2010/main" val="2353528507"/>
      </p:ext>
    </p:extLst>
  </p:cSld>
  <p:clrMapOvr>
    <a:masterClrMapping/>
  </p:clrMapOvr>
</p:sld>
</file>

<file path=ppt/theme/theme1.xml><?xml version="1.0" encoding="utf-8"?>
<a:theme xmlns:a="http://schemas.openxmlformats.org/drawingml/2006/main" name="CET_white_UK">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ET_white_UK">
      <a:majorFont>
        <a:latin typeface="Frutiger 57Cn"/>
        <a:ea typeface=""/>
        <a:cs typeface=""/>
      </a:majorFont>
      <a:minorFont>
        <a:latin typeface="Frutiger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ET_white_U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ET_white_U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ET_white_U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ET_white_U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ET_white_U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ET_white_U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ET_white_U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ET_white_UK">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ET_white_UK">
      <a:majorFont>
        <a:latin typeface="Frutiger 57Cn"/>
        <a:ea typeface=""/>
        <a:cs typeface=""/>
      </a:majorFont>
      <a:minorFont>
        <a:latin typeface="Frutiger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ET_white_U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ET_white_U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ET_white_U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ET_white_U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ET_white_U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ET_white_U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ET_white_U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2301</TotalTime>
  <Words>3245</Words>
  <Application>Microsoft Office PowerPoint</Application>
  <PresentationFormat>Custom</PresentationFormat>
  <Paragraphs>445</Paragraphs>
  <Slides>53</Slides>
  <Notes>2</Notes>
  <HiddenSlides>0</HiddenSlides>
  <MMClips>0</MMClip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CET_white_UK</vt:lpstr>
      <vt:lpstr>1_CET_white_UK</vt:lpstr>
      <vt:lpstr>PowerPoint Presentation</vt:lpstr>
      <vt:lpstr>Content</vt:lpstr>
      <vt:lpstr>Processor Management</vt:lpstr>
      <vt:lpstr>CPU scheduling </vt:lpstr>
      <vt:lpstr>PowerPoint Presentation</vt:lpstr>
      <vt:lpstr>PowerPoint Presentation</vt:lpstr>
      <vt:lpstr>Types of CPU scheduling Algorithm or Non-Preemptive and Preemptive Algorithms </vt:lpstr>
      <vt:lpstr>First Come First Serve (FCFS) </vt:lpstr>
      <vt:lpstr>PowerPoint Presentation</vt:lpstr>
      <vt:lpstr>PowerPoint Presentation</vt:lpstr>
      <vt:lpstr>Shortest Job First (SJF)</vt:lpstr>
      <vt:lpstr>PowerPoint Presentation</vt:lpstr>
      <vt:lpstr>PowerPoint Presentation</vt:lpstr>
      <vt:lpstr>Shortest Remaining Time</vt:lpstr>
      <vt:lpstr>PowerPoint Presentation</vt:lpstr>
      <vt:lpstr>PowerPoint Presentation</vt:lpstr>
      <vt:lpstr>Priority Scheduling </vt:lpstr>
      <vt:lpstr>PowerPoint Presentation</vt:lpstr>
      <vt:lpstr>PowerPoint Presentation</vt:lpstr>
      <vt:lpstr>PowerPoint Presentation</vt:lpstr>
      <vt:lpstr>PowerPoint Presentation</vt:lpstr>
      <vt:lpstr>Round Robin Scheduling </vt:lpstr>
      <vt:lpstr>PowerPoint Presentation</vt:lpstr>
      <vt:lpstr>PowerPoint Presentation</vt:lpstr>
      <vt:lpstr>PowerPoint Presentation</vt:lpstr>
      <vt:lpstr>Multilevel Queue Scheduling </vt:lpstr>
      <vt:lpstr>PowerPoint Presentation</vt:lpstr>
      <vt:lpstr>Long-Term Scheduling</vt:lpstr>
      <vt:lpstr>Short-Term Scheduling</vt:lpstr>
      <vt:lpstr>A diagram that demonstrates scheduling using long-term and short-term schedulers is given as follows −</vt:lpstr>
      <vt:lpstr>Medium-Term Scheduling</vt:lpstr>
      <vt:lpstr>A diagram that demonstrates medium-term scheduling is given as follows −</vt:lpstr>
      <vt:lpstr>Multiprocessing and Interactive Systems</vt:lpstr>
      <vt:lpstr>Concurrent Processes</vt:lpstr>
      <vt:lpstr>Precedence Graphs</vt:lpstr>
      <vt:lpstr>PowerPoint Presentation</vt:lpstr>
      <vt:lpstr>Critical Section Problem</vt:lpstr>
      <vt:lpstr>PowerPoint Presentation</vt:lpstr>
      <vt:lpstr>Semaphores</vt:lpstr>
      <vt:lpstr>Types of Semaphores</vt:lpstr>
      <vt:lpstr>Wait and Signal Operations in Semaphores</vt:lpstr>
      <vt:lpstr>PowerPoint Presentation</vt:lpstr>
      <vt:lpstr>Classical  Process</vt:lpstr>
      <vt:lpstr>Producer-Consumer Problem (Bounded-Buffer or Producer-Consumer Problem)</vt:lpstr>
      <vt:lpstr>Reader-Writer Problem</vt:lpstr>
      <vt:lpstr>Dining Philosophers Problem</vt:lpstr>
      <vt:lpstr>Barber’s Shop Problem</vt:lpstr>
      <vt:lpstr>Interprocess Communication</vt:lpstr>
      <vt:lpstr>Approaches for Inter-Process Communication</vt:lpstr>
      <vt:lpstr>PowerPoint Presentation</vt:lpstr>
      <vt:lpstr>PowerPoint Presentation</vt:lpstr>
      <vt:lpstr>A diagram that demonstrates message queue and shared memory methods of interprocess communication is as follows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Srivastava</dc:creator>
  <cp:lastModifiedBy>NEHA</cp:lastModifiedBy>
  <cp:revision>157</cp:revision>
  <dcterms:created xsi:type="dcterms:W3CDTF">2018-05-25T08:47:28Z</dcterms:created>
  <dcterms:modified xsi:type="dcterms:W3CDTF">2021-06-16T06:21:04Z</dcterms:modified>
</cp:coreProperties>
</file>